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8" r:id="rId3"/>
    <p:sldId id="260" r:id="rId4"/>
    <p:sldId id="261" r:id="rId5"/>
    <p:sldId id="262" r:id="rId6"/>
    <p:sldId id="263" r:id="rId7"/>
    <p:sldId id="264" r:id="rId8"/>
    <p:sldId id="265" r:id="rId9"/>
    <p:sldId id="266" r:id="rId10"/>
    <p:sldId id="268" r:id="rId11"/>
    <p:sldId id="270" r:id="rId12"/>
    <p:sldId id="271" r:id="rId13"/>
    <p:sldId id="272" r:id="rId14"/>
    <p:sldId id="273" r:id="rId15"/>
    <p:sldId id="274" r:id="rId16"/>
    <p:sldId id="276" r:id="rId17"/>
    <p:sldId id="285" r:id="rId18"/>
    <p:sldId id="277" r:id="rId19"/>
    <p:sldId id="278" r:id="rId20"/>
    <p:sldId id="275" r:id="rId21"/>
    <p:sldId id="279" r:id="rId22"/>
    <p:sldId id="280" r:id="rId23"/>
    <p:sldId id="281"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69F78B-B11B-50CD-1A98-834EBBF0D4A6}" v="2" dt="2023-01-18T15:12:41.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14" autoAdjust="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HIREN J Lt Col USAF AETC AFIT/LSS" userId="S::hiren.patel@us.af.mil::df573836-b4bc-4d9d-bd92-07e878188ee4" providerId="AD" clId="Web-{4669F78B-B11B-50CD-1A98-834EBBF0D4A6}"/>
    <pc:docChg chg="modSld">
      <pc:chgData name="PATEL, HIREN J Lt Col USAF AETC AFIT/LSS" userId="S::hiren.patel@us.af.mil::df573836-b4bc-4d9d-bd92-07e878188ee4" providerId="AD" clId="Web-{4669F78B-B11B-50CD-1A98-834EBBF0D4A6}" dt="2023-01-18T15:13:26.698" v="2"/>
      <pc:docMkLst>
        <pc:docMk/>
      </pc:docMkLst>
      <pc:sldChg chg="addSp modSp mod setBg">
        <pc:chgData name="PATEL, HIREN J Lt Col USAF AETC AFIT/LSS" userId="S::hiren.patel@us.af.mil::df573836-b4bc-4d9d-bd92-07e878188ee4" providerId="AD" clId="Web-{4669F78B-B11B-50CD-1A98-834EBBF0D4A6}" dt="2023-01-18T15:12:34.025" v="0"/>
        <pc:sldMkLst>
          <pc:docMk/>
          <pc:sldMk cId="4179437367" sldId="262"/>
        </pc:sldMkLst>
        <pc:spChg chg="ord">
          <ac:chgData name="PATEL, HIREN J Lt Col USAF AETC AFIT/LSS" userId="S::hiren.patel@us.af.mil::df573836-b4bc-4d9d-bd92-07e878188ee4" providerId="AD" clId="Web-{4669F78B-B11B-50CD-1A98-834EBBF0D4A6}" dt="2023-01-18T15:12:34.025" v="0"/>
          <ac:spMkLst>
            <pc:docMk/>
            <pc:sldMk cId="4179437367" sldId="262"/>
            <ac:spMk id="2" creationId="{BA2A25D1-F1CB-6E8D-C813-CE53F6A121BC}"/>
          </ac:spMkLst>
        </pc:spChg>
        <pc:spChg chg="add">
          <ac:chgData name="PATEL, HIREN J Lt Col USAF AETC AFIT/LSS" userId="S::hiren.patel@us.af.mil::df573836-b4bc-4d9d-bd92-07e878188ee4" providerId="AD" clId="Web-{4669F78B-B11B-50CD-1A98-834EBBF0D4A6}" dt="2023-01-18T15:12:34.025" v="0"/>
          <ac:spMkLst>
            <pc:docMk/>
            <pc:sldMk cId="4179437367" sldId="262"/>
            <ac:spMk id="8" creationId="{0671A8AE-40A1-4631-A6B8-581AFF065482}"/>
          </ac:spMkLst>
        </pc:spChg>
        <pc:spChg chg="add">
          <ac:chgData name="PATEL, HIREN J Lt Col USAF AETC AFIT/LSS" userId="S::hiren.patel@us.af.mil::df573836-b4bc-4d9d-bd92-07e878188ee4" providerId="AD" clId="Web-{4669F78B-B11B-50CD-1A98-834EBBF0D4A6}" dt="2023-01-18T15:12:34.025" v="0"/>
          <ac:spMkLst>
            <pc:docMk/>
            <pc:sldMk cId="4179437367" sldId="262"/>
            <ac:spMk id="10" creationId="{AB58EF07-17C2-48CF-ABB0-EEF1F17CB8F0}"/>
          </ac:spMkLst>
        </pc:spChg>
        <pc:spChg chg="add">
          <ac:chgData name="PATEL, HIREN J Lt Col USAF AETC AFIT/LSS" userId="S::hiren.patel@us.af.mil::df573836-b4bc-4d9d-bd92-07e878188ee4" providerId="AD" clId="Web-{4669F78B-B11B-50CD-1A98-834EBBF0D4A6}" dt="2023-01-18T15:12:34.025" v="0"/>
          <ac:spMkLst>
            <pc:docMk/>
            <pc:sldMk cId="4179437367" sldId="262"/>
            <ac:spMk id="12" creationId="{AF2F604E-43BE-4DC3-B983-E071523364F8}"/>
          </ac:spMkLst>
        </pc:spChg>
        <pc:spChg chg="add">
          <ac:chgData name="PATEL, HIREN J Lt Col USAF AETC AFIT/LSS" userId="S::hiren.patel@us.af.mil::df573836-b4bc-4d9d-bd92-07e878188ee4" providerId="AD" clId="Web-{4669F78B-B11B-50CD-1A98-834EBBF0D4A6}" dt="2023-01-18T15:12:34.025" v="0"/>
          <ac:spMkLst>
            <pc:docMk/>
            <pc:sldMk cId="4179437367" sldId="262"/>
            <ac:spMk id="14" creationId="{08C9B587-E65E-4B52-B37C-ABEBB6E87928}"/>
          </ac:spMkLst>
        </pc:spChg>
        <pc:picChg chg="mod">
          <ac:chgData name="PATEL, HIREN J Lt Col USAF AETC AFIT/LSS" userId="S::hiren.patel@us.af.mil::df573836-b4bc-4d9d-bd92-07e878188ee4" providerId="AD" clId="Web-{4669F78B-B11B-50CD-1A98-834EBBF0D4A6}" dt="2023-01-18T15:12:34.025" v="0"/>
          <ac:picMkLst>
            <pc:docMk/>
            <pc:sldMk cId="4179437367" sldId="262"/>
            <ac:picMk id="3" creationId="{00000000-0000-0000-0000-000000000000}"/>
          </ac:picMkLst>
        </pc:picChg>
      </pc:sldChg>
      <pc:sldChg chg="addSp modSp mod setBg">
        <pc:chgData name="PATEL, HIREN J Lt Col USAF AETC AFIT/LSS" userId="S::hiren.patel@us.af.mil::df573836-b4bc-4d9d-bd92-07e878188ee4" providerId="AD" clId="Web-{4669F78B-B11B-50CD-1A98-834EBBF0D4A6}" dt="2023-01-18T15:12:41.869" v="1"/>
        <pc:sldMkLst>
          <pc:docMk/>
          <pc:sldMk cId="3747403269" sldId="268"/>
        </pc:sldMkLst>
        <pc:spChg chg="add">
          <ac:chgData name="PATEL, HIREN J Lt Col USAF AETC AFIT/LSS" userId="S::hiren.patel@us.af.mil::df573836-b4bc-4d9d-bd92-07e878188ee4" providerId="AD" clId="Web-{4669F78B-B11B-50CD-1A98-834EBBF0D4A6}" dt="2023-01-18T15:12:41.869" v="1"/>
          <ac:spMkLst>
            <pc:docMk/>
            <pc:sldMk cId="3747403269" sldId="268"/>
            <ac:spMk id="8" creationId="{0671A8AE-40A1-4631-A6B8-581AFF065482}"/>
          </ac:spMkLst>
        </pc:spChg>
        <pc:spChg chg="add">
          <ac:chgData name="PATEL, HIREN J Lt Col USAF AETC AFIT/LSS" userId="S::hiren.patel@us.af.mil::df573836-b4bc-4d9d-bd92-07e878188ee4" providerId="AD" clId="Web-{4669F78B-B11B-50CD-1A98-834EBBF0D4A6}" dt="2023-01-18T15:12:41.869" v="1"/>
          <ac:spMkLst>
            <pc:docMk/>
            <pc:sldMk cId="3747403269" sldId="268"/>
            <ac:spMk id="10" creationId="{AB58EF07-17C2-48CF-ABB0-EEF1F17CB8F0}"/>
          </ac:spMkLst>
        </pc:spChg>
        <pc:spChg chg="add">
          <ac:chgData name="PATEL, HIREN J Lt Col USAF AETC AFIT/LSS" userId="S::hiren.patel@us.af.mil::df573836-b4bc-4d9d-bd92-07e878188ee4" providerId="AD" clId="Web-{4669F78B-B11B-50CD-1A98-834EBBF0D4A6}" dt="2023-01-18T15:12:41.869" v="1"/>
          <ac:spMkLst>
            <pc:docMk/>
            <pc:sldMk cId="3747403269" sldId="268"/>
            <ac:spMk id="12" creationId="{AF2F604E-43BE-4DC3-B983-E071523364F8}"/>
          </ac:spMkLst>
        </pc:spChg>
        <pc:spChg chg="add">
          <ac:chgData name="PATEL, HIREN J Lt Col USAF AETC AFIT/LSS" userId="S::hiren.patel@us.af.mil::df573836-b4bc-4d9d-bd92-07e878188ee4" providerId="AD" clId="Web-{4669F78B-B11B-50CD-1A98-834EBBF0D4A6}" dt="2023-01-18T15:12:41.869" v="1"/>
          <ac:spMkLst>
            <pc:docMk/>
            <pc:sldMk cId="3747403269" sldId="268"/>
            <ac:spMk id="14" creationId="{08C9B587-E65E-4B52-B37C-ABEBB6E87928}"/>
          </ac:spMkLst>
        </pc:spChg>
        <pc:picChg chg="mod">
          <ac:chgData name="PATEL, HIREN J Lt Col USAF AETC AFIT/LSS" userId="S::hiren.patel@us.af.mil::df573836-b4bc-4d9d-bd92-07e878188ee4" providerId="AD" clId="Web-{4669F78B-B11B-50CD-1A98-834EBBF0D4A6}" dt="2023-01-18T15:12:41.869" v="1"/>
          <ac:picMkLst>
            <pc:docMk/>
            <pc:sldMk cId="3747403269" sldId="268"/>
            <ac:picMk id="3" creationId="{00000000-0000-0000-0000-000000000000}"/>
          </ac:picMkLst>
        </pc:picChg>
      </pc:sldChg>
      <pc:sldChg chg="addSp modSp mod setBg">
        <pc:chgData name="PATEL, HIREN J Lt Col USAF AETC AFIT/LSS" userId="S::hiren.patel@us.af.mil::df573836-b4bc-4d9d-bd92-07e878188ee4" providerId="AD" clId="Web-{4669F78B-B11B-50CD-1A98-834EBBF0D4A6}" dt="2023-01-18T15:13:26.698" v="2"/>
        <pc:sldMkLst>
          <pc:docMk/>
          <pc:sldMk cId="406387533" sldId="285"/>
        </pc:sldMkLst>
        <pc:spChg chg="mod">
          <ac:chgData name="PATEL, HIREN J Lt Col USAF AETC AFIT/LSS" userId="S::hiren.patel@us.af.mil::df573836-b4bc-4d9d-bd92-07e878188ee4" providerId="AD" clId="Web-{4669F78B-B11B-50CD-1A98-834EBBF0D4A6}" dt="2023-01-18T15:13:26.698" v="2"/>
          <ac:spMkLst>
            <pc:docMk/>
            <pc:sldMk cId="406387533" sldId="285"/>
            <ac:spMk id="2" creationId="{00000000-0000-0000-0000-000000000000}"/>
          </ac:spMkLst>
        </pc:spChg>
        <pc:spChg chg="add">
          <ac:chgData name="PATEL, HIREN J Lt Col USAF AETC AFIT/LSS" userId="S::hiren.patel@us.af.mil::df573836-b4bc-4d9d-bd92-07e878188ee4" providerId="AD" clId="Web-{4669F78B-B11B-50CD-1A98-834EBBF0D4A6}" dt="2023-01-18T15:13:26.698" v="2"/>
          <ac:spMkLst>
            <pc:docMk/>
            <pc:sldMk cId="406387533" sldId="285"/>
            <ac:spMk id="9" creationId="{D4771268-CB57-404A-9271-370EB28F6090}"/>
          </ac:spMkLst>
        </pc:spChg>
        <pc:picChg chg="mod">
          <ac:chgData name="PATEL, HIREN J Lt Col USAF AETC AFIT/LSS" userId="S::hiren.patel@us.af.mil::df573836-b4bc-4d9d-bd92-07e878188ee4" providerId="AD" clId="Web-{4669F78B-B11B-50CD-1A98-834EBBF0D4A6}" dt="2023-01-18T15:13:26.698" v="2"/>
          <ac:picMkLst>
            <pc:docMk/>
            <pc:sldMk cId="406387533" sldId="285"/>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5CD2F-0B92-40F7-977E-CBAD53C5C0F1}"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BD1673-1FBE-4B82-9BEE-1B2710C1EC37}" type="slidenum">
              <a:rPr lang="en-US" smtClean="0"/>
              <a:t>‹#›</a:t>
            </a:fld>
            <a:endParaRPr lang="en-US"/>
          </a:p>
        </p:txBody>
      </p:sp>
    </p:spTree>
    <p:extLst>
      <p:ext uri="{BB962C8B-B14F-4D97-AF65-F5344CB8AC3E}">
        <p14:creationId xmlns:p14="http://schemas.microsoft.com/office/powerpoint/2010/main" val="233211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the Analysis phase of the data science</a:t>
            </a:r>
            <a:r>
              <a:rPr lang="en-US" baseline="0" dirty="0"/>
              <a:t> workflow.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a:t>
            </a:fld>
            <a:endParaRPr lang="en-US"/>
          </a:p>
        </p:txBody>
      </p:sp>
    </p:spTree>
    <p:extLst>
      <p:ext uri="{BB962C8B-B14F-4D97-AF65-F5344CB8AC3E}">
        <p14:creationId xmlns:p14="http://schemas.microsoft.com/office/powerpoint/2010/main" val="1716603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you’re trying to find a</a:t>
            </a:r>
            <a:r>
              <a:rPr lang="en-US" baseline="0" dirty="0"/>
              <a:t> discrete value, then you would use classification</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10</a:t>
            </a:fld>
            <a:endParaRPr lang="en-US"/>
          </a:p>
        </p:txBody>
      </p:sp>
    </p:spTree>
    <p:extLst>
      <p:ext uri="{BB962C8B-B14F-4D97-AF65-F5344CB8AC3E}">
        <p14:creationId xmlns:p14="http://schemas.microsoft.com/office/powerpoint/2010/main" val="11098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a:t>
            </a:r>
            <a:r>
              <a:rPr lang="en-US" baseline="0" dirty="0"/>
              <a:t> a classification model is trained by showing it many examples of </a:t>
            </a:r>
            <a:r>
              <a:rPr lang="en-US" b="1" baseline="0" dirty="0"/>
              <a:t>labelled</a:t>
            </a:r>
            <a:r>
              <a:rPr lang="en-US" b="0" baseline="0" dirty="0"/>
              <a:t> data.  The labelled part is important because we need true sources of data so that the model can determine the differences between different classes of images and learn how to differentiate between them.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11</a:t>
            </a:fld>
            <a:endParaRPr lang="en-US"/>
          </a:p>
        </p:txBody>
      </p:sp>
    </p:spTree>
    <p:extLst>
      <p:ext uri="{BB962C8B-B14F-4D97-AF65-F5344CB8AC3E}">
        <p14:creationId xmlns:p14="http://schemas.microsoft.com/office/powerpoint/2010/main" val="912851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our first analysis algorithm, I’ve chosen a Decision Tree because it is very intuitive and many people are familiar with them even before getting into data science.  </a:t>
            </a:r>
          </a:p>
          <a:p>
            <a:endParaRPr lang="en-US" baseline="0" dirty="0"/>
          </a:p>
          <a:p>
            <a:r>
              <a:rPr lang="en-US" baseline="0" dirty="0"/>
              <a:t>We start at the top at the </a:t>
            </a:r>
            <a:r>
              <a:rPr lang="en-US" b="1" baseline="0" dirty="0"/>
              <a:t>Root Node</a:t>
            </a:r>
            <a:r>
              <a:rPr lang="en-US" b="0" baseline="0" dirty="0"/>
              <a:t> where we have all of our observations.  </a:t>
            </a:r>
          </a:p>
          <a:p>
            <a:endParaRPr lang="en-US" b="0" baseline="0" dirty="0"/>
          </a:p>
          <a:p>
            <a:r>
              <a:rPr lang="en-US" dirty="0"/>
              <a:t>The</a:t>
            </a:r>
            <a:r>
              <a:rPr lang="en-US" baseline="0" dirty="0"/>
              <a:t>n we use different criteria to split the data set into subsets that group the classes together.  </a:t>
            </a:r>
          </a:p>
          <a:p>
            <a:endParaRPr lang="en-US" baseline="0" dirty="0"/>
          </a:p>
          <a:p>
            <a:r>
              <a:rPr lang="en-US" dirty="0"/>
              <a:t>If</a:t>
            </a:r>
            <a:r>
              <a:rPr lang="en-US" baseline="0" dirty="0"/>
              <a:t> a split results in observations of only one class (i.e. pure), then it is called a </a:t>
            </a:r>
            <a:r>
              <a:rPr lang="en-US" b="1" baseline="0" dirty="0"/>
              <a:t>Leaf Node</a:t>
            </a:r>
            <a:r>
              <a:rPr lang="en-US" b="0" baseline="0" dirty="0"/>
              <a:t>.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12</a:t>
            </a:fld>
            <a:endParaRPr lang="en-US"/>
          </a:p>
        </p:txBody>
      </p:sp>
    </p:spTree>
    <p:extLst>
      <p:ext uri="{BB962C8B-B14F-4D97-AF65-F5344CB8AC3E}">
        <p14:creationId xmlns:p14="http://schemas.microsoft.com/office/powerpoint/2010/main" val="143151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example)</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13</a:t>
            </a:fld>
            <a:endParaRPr lang="en-US"/>
          </a:p>
        </p:txBody>
      </p:sp>
    </p:spTree>
    <p:extLst>
      <p:ext uri="{BB962C8B-B14F-4D97-AF65-F5344CB8AC3E}">
        <p14:creationId xmlns:p14="http://schemas.microsoft.com/office/powerpoint/2010/main" val="238066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another example, here we need to differentiate these images of military and civilian vehicles.</a:t>
            </a:r>
          </a:p>
        </p:txBody>
      </p:sp>
      <p:sp>
        <p:nvSpPr>
          <p:cNvPr id="4" name="Slide Number Placeholder 3"/>
          <p:cNvSpPr>
            <a:spLocks noGrp="1"/>
          </p:cNvSpPr>
          <p:nvPr>
            <p:ph type="sldNum" sz="quarter" idx="5"/>
          </p:nvPr>
        </p:nvSpPr>
        <p:spPr/>
        <p:txBody>
          <a:bodyPr/>
          <a:lstStyle/>
          <a:p>
            <a:fld id="{5A3452FB-7274-4E52-B585-59AB70EBCA41}" type="slidenum">
              <a:rPr lang="en-US" smtClean="0"/>
              <a:t>14</a:t>
            </a:fld>
            <a:endParaRPr lang="en-US"/>
          </a:p>
        </p:txBody>
      </p:sp>
    </p:spTree>
    <p:extLst>
      <p:ext uri="{BB962C8B-B14F-4D97-AF65-F5344CB8AC3E}">
        <p14:creationId xmlns:p14="http://schemas.microsoft.com/office/powerpoint/2010/main" val="44715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a:t>
            </a:r>
            <a:r>
              <a:rPr lang="en-US" baseline="0" dirty="0"/>
              <a:t> split criterion)</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15</a:t>
            </a:fld>
            <a:endParaRPr lang="en-US"/>
          </a:p>
        </p:txBody>
      </p:sp>
    </p:spTree>
    <p:extLst>
      <p:ext uri="{BB962C8B-B14F-4D97-AF65-F5344CB8AC3E}">
        <p14:creationId xmlns:p14="http://schemas.microsoft.com/office/powerpoint/2010/main" val="3742255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73239"/>
                </a:solidFill>
                <a:effectLst/>
                <a:latin typeface="urw-din"/>
              </a:rPr>
              <a:t>When dealing with classification models,</a:t>
            </a:r>
            <a:r>
              <a:rPr lang="en-US" b="0" i="0" baseline="0" dirty="0">
                <a:solidFill>
                  <a:srgbClr val="273239"/>
                </a:solidFill>
                <a:effectLst/>
                <a:latin typeface="urw-din"/>
              </a:rPr>
              <a:t> it’s important to know where they go wrong.  </a:t>
            </a:r>
            <a:endParaRPr lang="en-US" b="0" i="0" dirty="0">
              <a:solidFill>
                <a:srgbClr val="273239"/>
              </a:solidFill>
              <a:effectLst/>
              <a:latin typeface="urw-din"/>
            </a:endParaRPr>
          </a:p>
          <a:p>
            <a:endParaRPr lang="en-US" b="0" i="0" dirty="0">
              <a:solidFill>
                <a:srgbClr val="273239"/>
              </a:solidFill>
              <a:effectLst/>
              <a:latin typeface="urw-din"/>
            </a:endParaRPr>
          </a:p>
          <a:p>
            <a:r>
              <a:rPr lang="en-US" b="0" i="0" dirty="0">
                <a:solidFill>
                  <a:srgbClr val="273239"/>
                </a:solidFill>
                <a:effectLst/>
                <a:latin typeface="urw-din"/>
              </a:rPr>
              <a:t>Bias is one type of error that occurs due to wrong assumptions about data such as assuming data is linear when in reality, data follows a complex function. </a:t>
            </a:r>
          </a:p>
          <a:p>
            <a:endParaRPr lang="en-US" b="0" i="0" dirty="0">
              <a:solidFill>
                <a:srgbClr val="273239"/>
              </a:solidFill>
              <a:effectLst/>
              <a:latin typeface="urw-din"/>
            </a:endParaRPr>
          </a:p>
          <a:p>
            <a:r>
              <a:rPr lang="en-US" b="0" i="0" dirty="0">
                <a:solidFill>
                  <a:srgbClr val="273239"/>
                </a:solidFill>
                <a:effectLst/>
                <a:latin typeface="urw-din"/>
              </a:rPr>
              <a:t>On the other hand, variance gets introduced with high sensitivity to variations in training data.  </a:t>
            </a:r>
          </a:p>
        </p:txBody>
      </p:sp>
      <p:sp>
        <p:nvSpPr>
          <p:cNvPr id="4" name="Slide Number Placeholder 3"/>
          <p:cNvSpPr>
            <a:spLocks noGrp="1"/>
          </p:cNvSpPr>
          <p:nvPr>
            <p:ph type="sldNum" sz="quarter" idx="5"/>
          </p:nvPr>
        </p:nvSpPr>
        <p:spPr/>
        <p:txBody>
          <a:bodyPr/>
          <a:lstStyle/>
          <a:p>
            <a:fld id="{5A3452FB-7274-4E52-B585-59AB70EBCA41}" type="slidenum">
              <a:rPr lang="en-US" smtClean="0"/>
              <a:t>16</a:t>
            </a:fld>
            <a:endParaRPr lang="en-US"/>
          </a:p>
        </p:txBody>
      </p:sp>
    </p:spTree>
    <p:extLst>
      <p:ext uri="{BB962C8B-B14F-4D97-AF65-F5344CB8AC3E}">
        <p14:creationId xmlns:p14="http://schemas.microsoft.com/office/powerpoint/2010/main" val="727955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you make an incorrect assumption of the data, and you fit incorrectly, you tend to end up with a high biased model.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17</a:t>
            </a:fld>
            <a:endParaRPr lang="en-US"/>
          </a:p>
        </p:txBody>
      </p:sp>
    </p:spTree>
    <p:extLst>
      <p:ext uri="{BB962C8B-B14F-4D97-AF65-F5344CB8AC3E}">
        <p14:creationId xmlns:p14="http://schemas.microsoft.com/office/powerpoint/2010/main" val="1870984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Overfitting to the training set</a:t>
            </a:r>
            <a:r>
              <a:rPr lang="en-US" baseline="0" dirty="0"/>
              <a:t> leads to high variance of results when using a different test set.  </a:t>
            </a:r>
          </a:p>
          <a:p>
            <a:endParaRPr lang="en-US" baseline="0" dirty="0"/>
          </a:p>
          <a:p>
            <a:r>
              <a:rPr lang="en-US" baseline="0" dirty="0"/>
              <a:t>Can you see how the curve on the right passes through every data point (red dots)?  Fitting too closely to the training set will lead to larger errors in the test set.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18</a:t>
            </a:fld>
            <a:endParaRPr lang="en-US"/>
          </a:p>
        </p:txBody>
      </p:sp>
    </p:spTree>
    <p:extLst>
      <p:ext uri="{BB962C8B-B14F-4D97-AF65-F5344CB8AC3E}">
        <p14:creationId xmlns:p14="http://schemas.microsoft.com/office/powerpoint/2010/main" val="1730107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Trees are generally low bias. </a:t>
            </a:r>
            <a:r>
              <a:rPr lang="en-US" baseline="0" dirty="0"/>
              <a:t> But overfitting leads to high variance</a:t>
            </a:r>
            <a:endParaRPr lang="en-US" dirty="0"/>
          </a:p>
        </p:txBody>
      </p:sp>
      <p:sp>
        <p:nvSpPr>
          <p:cNvPr id="4" name="Slide Number Placeholder 3"/>
          <p:cNvSpPr>
            <a:spLocks noGrp="1"/>
          </p:cNvSpPr>
          <p:nvPr>
            <p:ph type="sldNum" sz="quarter" idx="5"/>
          </p:nvPr>
        </p:nvSpPr>
        <p:spPr/>
        <p:txBody>
          <a:bodyPr/>
          <a:lstStyle/>
          <a:p>
            <a:fld id="{5A3452FB-7274-4E52-B585-59AB70EBCA41}" type="slidenum">
              <a:rPr lang="en-US" smtClean="0"/>
              <a:t>19</a:t>
            </a:fld>
            <a:endParaRPr lang="en-US"/>
          </a:p>
        </p:txBody>
      </p:sp>
    </p:spTree>
    <p:extLst>
      <p:ext uri="{BB962C8B-B14F-4D97-AF65-F5344CB8AC3E}">
        <p14:creationId xmlns:p14="http://schemas.microsoft.com/office/powerpoint/2010/main" val="66979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a:t>
            </a:r>
            <a:r>
              <a:rPr lang="en-US" baseline="0" dirty="0">
                <a:cs typeface="Calibri"/>
              </a:rPr>
              <a:t> we’ve created a goal for the project, studied and cleaned our data.  We’re now ready to analyze it.  </a:t>
            </a:r>
            <a:endParaRPr lang="en-US" dirty="0">
              <a:cs typeface="Calibri"/>
            </a:endParaRPr>
          </a:p>
        </p:txBody>
      </p:sp>
      <p:sp>
        <p:nvSpPr>
          <p:cNvPr id="4" name="Slide Number Placeholder 3"/>
          <p:cNvSpPr>
            <a:spLocks noGrp="1"/>
          </p:cNvSpPr>
          <p:nvPr>
            <p:ph type="sldNum" sz="quarter" idx="5"/>
          </p:nvPr>
        </p:nvSpPr>
        <p:spPr/>
        <p:txBody>
          <a:bodyPr/>
          <a:lstStyle/>
          <a:p>
            <a:fld id="{5A3452FB-7274-4E52-B585-59AB70EBCA41}" type="slidenum">
              <a:rPr lang="en-US" smtClean="0"/>
              <a:t>2</a:t>
            </a:fld>
            <a:endParaRPr lang="en-US"/>
          </a:p>
        </p:txBody>
      </p:sp>
    </p:spTree>
    <p:extLst>
      <p:ext uri="{BB962C8B-B14F-4D97-AF65-F5344CB8AC3E}">
        <p14:creationId xmlns:p14="http://schemas.microsoft.com/office/powerpoint/2010/main" val="1652966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variance means that different decision trees can break up the decision space in many different ways.  </a:t>
            </a:r>
          </a:p>
        </p:txBody>
      </p:sp>
      <p:sp>
        <p:nvSpPr>
          <p:cNvPr id="4" name="Slide Number Placeholder 3"/>
          <p:cNvSpPr>
            <a:spLocks noGrp="1"/>
          </p:cNvSpPr>
          <p:nvPr>
            <p:ph type="sldNum" sz="quarter" idx="10"/>
          </p:nvPr>
        </p:nvSpPr>
        <p:spPr/>
        <p:txBody>
          <a:bodyPr/>
          <a:lstStyle/>
          <a:p>
            <a:fld id="{92BD1673-1FBE-4B82-9BEE-1B2710C1EC37}" type="slidenum">
              <a:rPr lang="en-US" smtClean="0"/>
              <a:t>20</a:t>
            </a:fld>
            <a:endParaRPr lang="en-US"/>
          </a:p>
        </p:txBody>
      </p:sp>
    </p:spTree>
    <p:extLst>
      <p:ext uri="{BB962C8B-B14F-4D97-AF65-F5344CB8AC3E}">
        <p14:creationId xmlns:p14="http://schemas.microsoft.com/office/powerpoint/2010/main" val="4290945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 can you keep the low bias but reduce the high variance of decision trees?  </a:t>
            </a:r>
          </a:p>
          <a:p>
            <a:endParaRPr lang="en-US" baseline="0" dirty="0"/>
          </a:p>
          <a:p>
            <a:r>
              <a:rPr lang="en-US" baseline="0" dirty="0"/>
              <a:t>Let them each vote.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21</a:t>
            </a:fld>
            <a:endParaRPr lang="en-US"/>
          </a:p>
        </p:txBody>
      </p:sp>
    </p:spTree>
    <p:extLst>
      <p:ext uri="{BB962C8B-B14F-4D97-AF65-F5344CB8AC3E}">
        <p14:creationId xmlns:p14="http://schemas.microsoft.com/office/powerpoint/2010/main" val="296740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 that, you get different decision trees identifying a space in different ways.  The</a:t>
            </a:r>
            <a:r>
              <a:rPr lang="en-US" baseline="0" dirty="0"/>
              <a:t> majority wins.</a:t>
            </a:r>
          </a:p>
          <a:p>
            <a:endParaRPr lang="en-US" baseline="0" dirty="0"/>
          </a:p>
          <a:p>
            <a:r>
              <a:rPr lang="en-US" baseline="0" dirty="0"/>
              <a:t>But you also get a measure of certainty of the decision in the number of votes for the winning category.  For example, if there are 2 classes, and 51% of the decision trees in this ensemble voted for class A, then that’s not a very confident decision.  </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22</a:t>
            </a:fld>
            <a:endParaRPr lang="en-US"/>
          </a:p>
        </p:txBody>
      </p:sp>
    </p:spTree>
    <p:extLst>
      <p:ext uri="{BB962C8B-B14F-4D97-AF65-F5344CB8AC3E}">
        <p14:creationId xmlns:p14="http://schemas.microsoft.com/office/powerpoint/2010/main" val="3625066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different</a:t>
            </a:r>
            <a:r>
              <a:rPr lang="en-US" sz="1200" b="0" i="0" kern="1200" baseline="0" dirty="0">
                <a:solidFill>
                  <a:schemeClr val="tx1"/>
                </a:solidFill>
                <a:effectLst/>
                <a:latin typeface="+mn-lt"/>
                <a:ea typeface="+mn-ea"/>
                <a:cs typeface="+mn-cs"/>
              </a:rPr>
              <a:t> metrics to see how well your model is doing.  Shown here is the confusion matrix, which shows correctly and incorrectly predicted observations.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Precision explains how many of the correctly predicted cases actually turned out to be positive. Precision is useful in the cases where False Positive is a higher concern than False Negatives.   </a:t>
            </a:r>
          </a:p>
          <a:p>
            <a:pPr marL="171450" indent="-171450">
              <a:buFontTx/>
              <a:buChar char="-"/>
            </a:pPr>
            <a:r>
              <a:rPr lang="en-US" sz="1200" b="0" i="0" kern="1200" dirty="0">
                <a:solidFill>
                  <a:schemeClr val="tx1"/>
                </a:solidFill>
                <a:effectLst/>
                <a:latin typeface="+mn-lt"/>
                <a:ea typeface="+mn-ea"/>
                <a:cs typeface="+mn-cs"/>
              </a:rPr>
              <a:t>e.g. </a:t>
            </a:r>
            <a:r>
              <a:rPr lang="en-US" sz="1200" b="0" i="1" kern="1200" dirty="0">
                <a:solidFill>
                  <a:schemeClr val="tx1"/>
                </a:solidFill>
                <a:effectLst/>
                <a:latin typeface="+mn-lt"/>
                <a:ea typeface="+mn-ea"/>
                <a:cs typeface="+mn-cs"/>
              </a:rPr>
              <a:t>where wrong results could lead to customer churn and this could be harmful to the business.  Or recommender system that falsely flags a potential customer, leading to claims of harassment.</a:t>
            </a:r>
          </a:p>
          <a:p>
            <a:pPr marL="171450" indent="-171450">
              <a:buFontTx/>
              <a:buChar char="-"/>
            </a:pPr>
            <a:r>
              <a:rPr lang="en-US" sz="1200" b="0" i="1" kern="1200" dirty="0">
                <a:solidFill>
                  <a:schemeClr val="tx1"/>
                </a:solidFill>
                <a:effectLst/>
                <a:latin typeface="+mn-lt"/>
                <a:ea typeface="+mn-ea"/>
                <a:cs typeface="+mn-cs"/>
              </a:rPr>
              <a:t>DT Testing Example: Or what if you have a warning sign that goes off all the time incorrectly?  It will lead to the operator either wasting time, but in the long run ignoring it and possibly ignoring a true warning too.  </a:t>
            </a:r>
          </a:p>
          <a:p>
            <a:pPr marL="0" indent="0">
              <a:buFontTx/>
              <a:buNone/>
            </a:pPr>
            <a:endParaRPr lang="en-US" sz="1200" b="0" i="1"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Recall explains how many of the actual positive cases we were able to predict correctly with our model. It is a useful metric in cases where False Negative is of higher concern than False Positive. It </a:t>
            </a:r>
            <a:r>
              <a:rPr lang="en-US" sz="1200" b="0" i="1" kern="1200" dirty="0">
                <a:solidFill>
                  <a:schemeClr val="tx1"/>
                </a:solidFill>
                <a:effectLst/>
                <a:latin typeface="+mn-lt"/>
                <a:ea typeface="+mn-ea"/>
                <a:cs typeface="+mn-cs"/>
              </a:rPr>
              <a:t>is important in medical cases where it doesn’t matter whether we raise a false alarm but the actual positive cases should not go undetected!  </a:t>
            </a:r>
          </a:p>
          <a:p>
            <a:pPr marL="0" indent="0">
              <a:buFontTx/>
              <a:buNone/>
            </a:pPr>
            <a:r>
              <a:rPr lang="en-US" sz="1200" b="0" i="1" kern="1200" dirty="0">
                <a:solidFill>
                  <a:schemeClr val="tx1"/>
                </a:solidFill>
                <a:effectLst/>
                <a:latin typeface="+mn-lt"/>
                <a:ea typeface="+mn-ea"/>
                <a:cs typeface="+mn-cs"/>
              </a:rPr>
              <a:t>- Or airport screener – don’t want to miss someone who should have been flagged.  </a:t>
            </a:r>
          </a:p>
          <a:p>
            <a:pPr marL="0" indent="0">
              <a:buFontTx/>
              <a:buNone/>
            </a:pPr>
            <a:endParaRPr lang="en-US" sz="1200" b="0" i="1" kern="1200" dirty="0">
              <a:solidFill>
                <a:schemeClr val="tx1"/>
              </a:solidFill>
              <a:effectLst/>
              <a:latin typeface="+mn-lt"/>
              <a:ea typeface="+mn-ea"/>
              <a:cs typeface="+mn-cs"/>
            </a:endParaRPr>
          </a:p>
          <a:p>
            <a:pPr marL="0" indent="0">
              <a:buFontTx/>
              <a:buNone/>
            </a:pPr>
            <a:r>
              <a:rPr lang="en-US" i="0" dirty="0"/>
              <a:t>F1</a:t>
            </a:r>
            <a:r>
              <a:rPr lang="en-US" i="0" baseline="0" dirty="0"/>
              <a:t> or “F score” uses both precision and recall.  Does not use True Negatives, so not always advisable to compare F-scores across different datasets.  </a:t>
            </a:r>
          </a:p>
          <a:p>
            <a:pPr marL="0" indent="0">
              <a:buFontTx/>
              <a:buNone/>
            </a:pPr>
            <a:endParaRPr lang="en-US" i="0" baseline="0" dirty="0"/>
          </a:p>
        </p:txBody>
      </p:sp>
      <p:sp>
        <p:nvSpPr>
          <p:cNvPr id="4" name="Slide Number Placeholder 3"/>
          <p:cNvSpPr>
            <a:spLocks noGrp="1"/>
          </p:cNvSpPr>
          <p:nvPr>
            <p:ph type="sldNum" sz="quarter" idx="10"/>
          </p:nvPr>
        </p:nvSpPr>
        <p:spPr/>
        <p:txBody>
          <a:bodyPr/>
          <a:lstStyle/>
          <a:p>
            <a:fld id="{92BD1673-1FBE-4B82-9BEE-1B2710C1EC37}" type="slidenum">
              <a:rPr lang="en-US" smtClean="0"/>
              <a:t>23</a:t>
            </a:fld>
            <a:endParaRPr lang="en-US"/>
          </a:p>
        </p:txBody>
      </p:sp>
    </p:spTree>
    <p:extLst>
      <p:ext uri="{BB962C8B-B14F-4D97-AF65-F5344CB8AC3E}">
        <p14:creationId xmlns:p14="http://schemas.microsoft.com/office/powerpoint/2010/main" val="344063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data scientists, these are some typical problems that you might encounter.  </a:t>
            </a:r>
          </a:p>
          <a:p>
            <a:pPr marL="171450" indent="-171450">
              <a:buFontTx/>
              <a:buChar char="-"/>
            </a:pPr>
            <a:r>
              <a:rPr lang="en-US" baseline="0" dirty="0"/>
              <a:t>You might need to discuss how different events, groups, or data are connected</a:t>
            </a:r>
          </a:p>
          <a:p>
            <a:pPr marL="171450" indent="-171450">
              <a:buFontTx/>
              <a:buChar char="-"/>
            </a:pPr>
            <a:r>
              <a:rPr lang="en-US" baseline="0" dirty="0"/>
              <a:t>You might need to predict future events based on what you know from the past</a:t>
            </a:r>
          </a:p>
          <a:p>
            <a:pPr marL="171450" indent="-171450">
              <a:buFontTx/>
              <a:buChar char="-"/>
            </a:pPr>
            <a:r>
              <a:rPr lang="en-US" baseline="0" dirty="0"/>
              <a:t>You might need to categorize observations, such as self-driving cars labelling images as pedestrians, other cards, street signs, etc.</a:t>
            </a:r>
          </a:p>
          <a:p>
            <a:pPr marL="171450" indent="-171450">
              <a:buFontTx/>
              <a:buChar char="-"/>
            </a:pPr>
            <a:r>
              <a:rPr lang="en-US" baseline="0" dirty="0"/>
              <a:t>You might need to uncover trends.  </a:t>
            </a:r>
          </a:p>
          <a:p>
            <a:pPr marL="171450" indent="-171450">
              <a:buFontTx/>
              <a:buChar char="-"/>
            </a:pPr>
            <a:endParaRPr lang="en-US" baseline="0" dirty="0"/>
          </a:p>
          <a:p>
            <a:pPr marL="171450" indent="-171450">
              <a:buFontTx/>
              <a:buChar char="-"/>
            </a:pPr>
            <a:r>
              <a:rPr lang="en-US" baseline="0" dirty="0"/>
              <a:t>For each of these, you’ll use analysis and it’s important to determine which kind of analysis you need based on the goal.</a:t>
            </a:r>
            <a:endParaRPr lang="en-US" dirty="0"/>
          </a:p>
        </p:txBody>
      </p:sp>
      <p:sp>
        <p:nvSpPr>
          <p:cNvPr id="4" name="Slide Number Placeholder 3"/>
          <p:cNvSpPr>
            <a:spLocks noGrp="1"/>
          </p:cNvSpPr>
          <p:nvPr>
            <p:ph type="sldNum" sz="quarter" idx="10"/>
          </p:nvPr>
        </p:nvSpPr>
        <p:spPr/>
        <p:txBody>
          <a:bodyPr/>
          <a:lstStyle/>
          <a:p>
            <a:fld id="{92BD1673-1FBE-4B82-9BEE-1B2710C1EC37}" type="slidenum">
              <a:rPr lang="en-US" smtClean="0"/>
              <a:t>3</a:t>
            </a:fld>
            <a:endParaRPr lang="en-US"/>
          </a:p>
        </p:txBody>
      </p:sp>
    </p:spTree>
    <p:extLst>
      <p:ext uri="{BB962C8B-B14F-4D97-AF65-F5344CB8AC3E}">
        <p14:creationId xmlns:p14="http://schemas.microsoft.com/office/powerpoint/2010/main" val="18551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ea typeface="Calibri"/>
                <a:cs typeface="Calibri"/>
              </a:rPr>
              <a:t>If we are looking to build a model to find continuous values, such as time, distance or dollar figures, then we should use estimation methods.  </a:t>
            </a:r>
          </a:p>
          <a:p>
            <a:pPr marL="171450" indent="-171450">
              <a:buFont typeface="Arial"/>
              <a:buChar char="•"/>
            </a:pPr>
            <a:r>
              <a:rPr lang="en-US" dirty="0">
                <a:ea typeface="Calibri"/>
                <a:cs typeface="Calibri"/>
              </a:rPr>
              <a:t>If we want to find discrete values, such as "threat" or "no threat", then choose classification models.</a:t>
            </a:r>
          </a:p>
        </p:txBody>
      </p:sp>
      <p:sp>
        <p:nvSpPr>
          <p:cNvPr id="4" name="Slide Number Placeholder 3"/>
          <p:cNvSpPr>
            <a:spLocks noGrp="1"/>
          </p:cNvSpPr>
          <p:nvPr>
            <p:ph type="sldNum" sz="quarter" idx="5"/>
          </p:nvPr>
        </p:nvSpPr>
        <p:spPr/>
        <p:txBody>
          <a:bodyPr/>
          <a:lstStyle/>
          <a:p>
            <a:fld id="{5A3452FB-7274-4E52-B585-59AB70EBCA41}" type="slidenum">
              <a:rPr lang="en-US" smtClean="0"/>
              <a:t>4</a:t>
            </a:fld>
            <a:endParaRPr lang="en-US"/>
          </a:p>
        </p:txBody>
      </p:sp>
    </p:spTree>
    <p:extLst>
      <p:ext uri="{BB962C8B-B14F-4D97-AF65-F5344CB8AC3E}">
        <p14:creationId xmlns:p14="http://schemas.microsoft.com/office/powerpoint/2010/main" val="3975056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first let's go over an example of estimation</a:t>
            </a:r>
          </a:p>
        </p:txBody>
      </p:sp>
      <p:sp>
        <p:nvSpPr>
          <p:cNvPr id="4" name="Slide Number Placeholder 3"/>
          <p:cNvSpPr>
            <a:spLocks noGrp="1"/>
          </p:cNvSpPr>
          <p:nvPr>
            <p:ph type="sldNum" sz="quarter" idx="5"/>
          </p:nvPr>
        </p:nvSpPr>
        <p:spPr/>
        <p:txBody>
          <a:bodyPr/>
          <a:lstStyle/>
          <a:p>
            <a:fld id="{5A3452FB-7274-4E52-B585-59AB70EBCA41}" type="slidenum">
              <a:rPr lang="en-US" smtClean="0"/>
              <a:t>5</a:t>
            </a:fld>
            <a:endParaRPr lang="en-US"/>
          </a:p>
        </p:txBody>
      </p:sp>
    </p:spTree>
    <p:extLst>
      <p:ext uri="{BB962C8B-B14F-4D97-AF65-F5344CB8AC3E}">
        <p14:creationId xmlns:p14="http://schemas.microsoft.com/office/powerpoint/2010/main" val="181272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an example of using a method called Linear Regression to fit a line to some data.  </a:t>
            </a:r>
          </a:p>
          <a:p>
            <a:endParaRPr lang="en-US" dirty="0">
              <a:ea typeface="Calibri"/>
              <a:cs typeface="Calibri"/>
            </a:endParaRPr>
          </a:p>
          <a:p>
            <a:r>
              <a:rPr lang="en-US" dirty="0">
                <a:ea typeface="Calibri"/>
                <a:cs typeface="Calibri"/>
              </a:rPr>
              <a:t>The X-axis is called the "independent" variable, and the Y-axis values are "dependent" values as their value depends on what the X-value is.</a:t>
            </a:r>
          </a:p>
          <a:p>
            <a:endParaRPr lang="en-US" dirty="0">
              <a:ea typeface="Calibri"/>
              <a:cs typeface="Calibri"/>
            </a:endParaRPr>
          </a:p>
          <a:p>
            <a:r>
              <a:rPr lang="en-US" dirty="0">
                <a:ea typeface="Calibri"/>
                <a:cs typeface="Calibri"/>
              </a:rPr>
              <a:t>The green dots in this figure are the actual data, and the red dots are where the line predicts them to be.  </a:t>
            </a:r>
          </a:p>
          <a:p>
            <a:endParaRPr lang="en-US" dirty="0">
              <a:ea typeface="Calibri"/>
              <a:cs typeface="Calibri"/>
            </a:endParaRPr>
          </a:p>
          <a:p>
            <a:r>
              <a:rPr lang="en-US" dirty="0">
                <a:ea typeface="Calibri"/>
                <a:cs typeface="Calibri"/>
              </a:rPr>
              <a:t>The difference between the predicted and actual values is the "Residual Error" or just "Residual"</a:t>
            </a:r>
          </a:p>
          <a:p>
            <a:endParaRPr lang="en-US" dirty="0">
              <a:ea typeface="Calibri"/>
              <a:cs typeface="Calibri"/>
            </a:endParaRPr>
          </a:p>
          <a:p>
            <a:r>
              <a:rPr lang="en-US" dirty="0">
                <a:ea typeface="Calibri"/>
                <a:cs typeface="Calibri"/>
              </a:rPr>
              <a:t>Now if you plot the histogram of these residuals, as long as they show a normal distribution with a</a:t>
            </a:r>
            <a:r>
              <a:rPr lang="en-US" baseline="0" dirty="0">
                <a:ea typeface="Calibri"/>
                <a:cs typeface="Calibri"/>
              </a:rPr>
              <a:t> 0 (zero) mean</a:t>
            </a:r>
            <a:r>
              <a:rPr lang="en-US" dirty="0">
                <a:ea typeface="Calibri"/>
                <a:cs typeface="Calibri"/>
              </a:rPr>
              <a:t>, the theory of Linear Regression guarantees an</a:t>
            </a:r>
            <a:r>
              <a:rPr lang="en-US" baseline="0" dirty="0">
                <a:ea typeface="Calibri"/>
                <a:cs typeface="Calibri"/>
              </a:rPr>
              <a:t> </a:t>
            </a:r>
            <a:r>
              <a:rPr lang="en-US" dirty="0">
                <a:ea typeface="Calibri"/>
                <a:cs typeface="Calibri"/>
              </a:rPr>
              <a:t>optimal fit.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A3452FB-7274-4E52-B585-59AB70EBCA41}" type="slidenum">
              <a:rPr lang="en-US" smtClean="0"/>
              <a:t>6</a:t>
            </a:fld>
            <a:endParaRPr lang="en-US"/>
          </a:p>
        </p:txBody>
      </p:sp>
    </p:spTree>
    <p:extLst>
      <p:ext uri="{BB962C8B-B14F-4D97-AF65-F5344CB8AC3E}">
        <p14:creationId xmlns:p14="http://schemas.microsoft.com/office/powerpoint/2010/main" val="518821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let's go over measuring how well your line fit the data.  This gives you an idea of how dependent the Y variable is on the X variable.  </a:t>
            </a:r>
            <a:endParaRPr lang="en-US" dirty="0"/>
          </a:p>
          <a:p>
            <a:endParaRPr lang="en-US" dirty="0"/>
          </a:p>
          <a:p>
            <a:r>
              <a:rPr lang="en-US" dirty="0"/>
              <a:t>Mean Squared Error is the average of the squared of the residuals.  </a:t>
            </a:r>
            <a:endParaRPr lang="en-US" dirty="0">
              <a:cs typeface="Calibri"/>
            </a:endParaRPr>
          </a:p>
          <a:p>
            <a:endParaRPr lang="en-US" dirty="0">
              <a:cs typeface="Calibri"/>
            </a:endParaRPr>
          </a:p>
          <a:p>
            <a:r>
              <a:rPr lang="en-US" dirty="0">
                <a:cs typeface="Calibri"/>
              </a:rPr>
              <a:t>Why square?  </a:t>
            </a:r>
          </a:p>
          <a:p>
            <a:pPr marL="171450" indent="-171450">
              <a:buFont typeface="Arial" panose="020B0604020202020204" pitchFamily="34" charset="0"/>
              <a:buChar char="•"/>
            </a:pPr>
            <a:r>
              <a:rPr lang="en-US" dirty="0"/>
              <a:t>Penalizes large errors --&gt; larger errors squared are exponentially larger</a:t>
            </a:r>
            <a:endParaRPr lang="en-US" dirty="0">
              <a:cs typeface="Calibri"/>
            </a:endParaRPr>
          </a:p>
          <a:p>
            <a:pPr marL="171450" indent="-171450">
              <a:buFont typeface="Arial" panose="020B0604020202020204" pitchFamily="34" charset="0"/>
              <a:buChar char="•"/>
            </a:pPr>
            <a:r>
              <a:rPr lang="en-US" dirty="0"/>
              <a:t>Cons: Can be large because squared</a:t>
            </a:r>
            <a:endParaRPr lang="en-US"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5A3452FB-7274-4E52-B585-59AB70EBCA41}" type="slidenum">
              <a:rPr lang="en-US" smtClean="0"/>
              <a:t>7</a:t>
            </a:fld>
            <a:endParaRPr lang="en-US"/>
          </a:p>
        </p:txBody>
      </p:sp>
    </p:spTree>
    <p:extLst>
      <p:ext uri="{BB962C8B-B14F-4D97-AF65-F5344CB8AC3E}">
        <p14:creationId xmlns:p14="http://schemas.microsoft.com/office/powerpoint/2010/main" val="77183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Mean Squared Error is the main way to measure estimation accuracy of your linear regression model</a:t>
            </a:r>
          </a:p>
          <a:p>
            <a:pPr marL="171450" indent="-171450">
              <a:buFont typeface="Arial" panose="020B0604020202020204" pitchFamily="34" charset="0"/>
              <a:buChar char="•"/>
            </a:pPr>
            <a:r>
              <a:rPr lang="en-US" dirty="0"/>
              <a:t>It measures the variation in the estimation errors of the training set.  </a:t>
            </a:r>
          </a:p>
          <a:p>
            <a:pPr marL="171450" indent="-171450">
              <a:buFont typeface="Arial"/>
              <a:buChar char="•"/>
            </a:pPr>
            <a:r>
              <a:rPr lang="en-US" dirty="0">
                <a:cs typeface="Calibri" panose="020F0502020204030204"/>
              </a:rPr>
              <a:t>Being the square root of a square, we get numbers in the </a:t>
            </a:r>
            <a:r>
              <a:rPr lang="en-US" b="1" dirty="0">
                <a:cs typeface="Calibri" panose="020F0502020204030204"/>
              </a:rPr>
              <a:t>same units </a:t>
            </a:r>
            <a:r>
              <a:rPr lang="en-US" dirty="0">
                <a:cs typeface="Calibri" panose="020F0502020204030204"/>
              </a:rPr>
              <a:t>as the original data – easier to understand</a:t>
            </a:r>
          </a:p>
        </p:txBody>
      </p:sp>
      <p:sp>
        <p:nvSpPr>
          <p:cNvPr id="4" name="Slide Number Placeholder 3"/>
          <p:cNvSpPr>
            <a:spLocks noGrp="1"/>
          </p:cNvSpPr>
          <p:nvPr>
            <p:ph type="sldNum" sz="quarter" idx="5"/>
          </p:nvPr>
        </p:nvSpPr>
        <p:spPr/>
        <p:txBody>
          <a:bodyPr/>
          <a:lstStyle/>
          <a:p>
            <a:fld id="{5A3452FB-7274-4E52-B585-59AB70EBCA41}" type="slidenum">
              <a:rPr lang="en-US" smtClean="0"/>
              <a:t>8</a:t>
            </a:fld>
            <a:endParaRPr lang="en-US"/>
          </a:p>
        </p:txBody>
      </p:sp>
    </p:spTree>
    <p:extLst>
      <p:ext uri="{BB962C8B-B14F-4D97-AF65-F5344CB8AC3E}">
        <p14:creationId xmlns:p14="http://schemas.microsoft.com/office/powerpoint/2010/main" val="1521446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R-Squared or Coefficient of Determination</a:t>
            </a:r>
          </a:p>
          <a:p>
            <a:pPr marL="171450" indent="-171450">
              <a:buFont typeface="Arial" panose="020B0604020202020204" pitchFamily="34" charset="0"/>
              <a:buChar char="•"/>
            </a:pPr>
            <a:r>
              <a:rPr lang="en-US" dirty="0"/>
              <a:t>Calculation is somewhat more involved then MSE or RMSE.  It uses the predicted, actual and mean values </a:t>
            </a:r>
          </a:p>
          <a:p>
            <a:pPr marL="171450" indent="-171450">
              <a:buFont typeface="Arial" panose="020B0604020202020204" pitchFamily="34" charset="0"/>
              <a:buChar char="•"/>
            </a:pPr>
            <a:r>
              <a:rPr lang="en-US" dirty="0"/>
              <a:t>Considered a </a:t>
            </a:r>
            <a:r>
              <a:rPr lang="en-US" b="1" dirty="0"/>
              <a:t>normalize metric </a:t>
            </a:r>
            <a:r>
              <a:rPr lang="en-US" dirty="0"/>
              <a:t>– gives you a 0-1 number that allows models to be compared even if they are based on very different ranges of data</a:t>
            </a:r>
            <a:endParaRPr lang="en-US" dirty="0">
              <a:cs typeface="Calibri" panose="020F0502020204030204"/>
            </a:endParaRPr>
          </a:p>
          <a:p>
            <a:pPr marL="171450" indent="-171450">
              <a:buFont typeface="Arial" panose="020B0604020202020204" pitchFamily="34" charset="0"/>
              <a:buChar char="•"/>
            </a:pPr>
            <a:r>
              <a:rPr lang="en-US" dirty="0">
                <a:cs typeface="Calibri" panose="020F0502020204030204"/>
              </a:rPr>
              <a:t>1 = better fitting model / 0 = less well fitting model</a:t>
            </a:r>
            <a:endParaRPr lang="en-US" dirty="0"/>
          </a:p>
          <a:p>
            <a:pPr marL="171450" indent="-171450">
              <a:buFont typeface="Arial" panose="020B0604020202020204" pitchFamily="34" charset="0"/>
              <a:buChar char="•"/>
            </a:pPr>
            <a:endParaRPr lang="en-US" dirty="0"/>
          </a:p>
          <a:p>
            <a:pPr marL="171450" indent="-171450">
              <a:buFont typeface="Arial"/>
              <a:buChar char="•"/>
            </a:pPr>
            <a:r>
              <a:rPr lang="en-US" dirty="0">
                <a:cs typeface="Calibri" panose="020F0502020204030204"/>
              </a:rPr>
              <a:t>Cons are that R^2 </a:t>
            </a:r>
            <a:r>
              <a:rPr lang="en-US" b="1" dirty="0">
                <a:cs typeface="Calibri" panose="020F0502020204030204"/>
              </a:rPr>
              <a:t>always</a:t>
            </a:r>
            <a:r>
              <a:rPr lang="en-US" dirty="0">
                <a:cs typeface="Calibri" panose="020F0502020204030204"/>
              </a:rPr>
              <a:t> increases when you add variables.  So you could add variables that are very lightly influencing the Y values, and it will still improve your R^2.  </a:t>
            </a:r>
          </a:p>
          <a:p>
            <a:pPr lvl="1" indent="-171450">
              <a:buFont typeface="Arial"/>
              <a:buChar char="•"/>
            </a:pPr>
            <a:r>
              <a:rPr lang="en-US" dirty="0">
                <a:cs typeface="Calibri" panose="020F0502020204030204"/>
              </a:rPr>
              <a:t>So it encourages using a lot of variables.  That was an issue when computing resources were limited, but not much nowadays.  </a:t>
            </a:r>
          </a:p>
        </p:txBody>
      </p:sp>
      <p:sp>
        <p:nvSpPr>
          <p:cNvPr id="4" name="Slide Number Placeholder 3"/>
          <p:cNvSpPr>
            <a:spLocks noGrp="1"/>
          </p:cNvSpPr>
          <p:nvPr>
            <p:ph type="sldNum" sz="quarter" idx="5"/>
          </p:nvPr>
        </p:nvSpPr>
        <p:spPr/>
        <p:txBody>
          <a:bodyPr/>
          <a:lstStyle/>
          <a:p>
            <a:fld id="{5A3452FB-7274-4E52-B585-59AB70EBCA41}" type="slidenum">
              <a:rPr lang="en-US" smtClean="0"/>
              <a:t>9</a:t>
            </a:fld>
            <a:endParaRPr lang="en-US"/>
          </a:p>
        </p:txBody>
      </p:sp>
    </p:spTree>
    <p:extLst>
      <p:ext uri="{BB962C8B-B14F-4D97-AF65-F5344CB8AC3E}">
        <p14:creationId xmlns:p14="http://schemas.microsoft.com/office/powerpoint/2010/main" val="1950365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81145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73644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9600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3C584-8AEF-4A43-8713-A662A829C1CE}"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728733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63C584-8AEF-4A43-8713-A662A829C1CE}"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18951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63C584-8AEF-4A43-8713-A662A829C1CE}"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371660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63C584-8AEF-4A43-8713-A662A829C1CE}"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2661656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0763C584-8AEF-4A43-8713-A662A829C1CE}"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2257766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3C584-8AEF-4A43-8713-A662A829C1CE}"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183259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63C584-8AEF-4A43-8713-A662A829C1CE}"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192467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63C584-8AEF-4A43-8713-A662A829C1CE}"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2299AA-6EB0-4C14-BE1C-21965C8C6F35}" type="slidenum">
              <a:rPr lang="en-US" smtClean="0"/>
              <a:t>‹#›</a:t>
            </a:fld>
            <a:endParaRPr lang="en-US"/>
          </a:p>
        </p:txBody>
      </p:sp>
    </p:spTree>
    <p:extLst>
      <p:ext uri="{BB962C8B-B14F-4D97-AF65-F5344CB8AC3E}">
        <p14:creationId xmlns:p14="http://schemas.microsoft.com/office/powerpoint/2010/main" val="559594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3C584-8AEF-4A43-8713-A662A829C1CE}" type="datetimeFigureOut">
              <a:rPr lang="en-US" smtClean="0"/>
              <a:t>1/18/2023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299AA-6EB0-4C14-BE1C-21965C8C6F35}" type="slidenum">
              <a:rPr lang="en-US" smtClean="0"/>
              <a:t>‹#›</a:t>
            </a:fld>
            <a:endParaRPr lang="en-US"/>
          </a:p>
        </p:txBody>
      </p:sp>
    </p:spTree>
    <p:extLst>
      <p:ext uri="{BB962C8B-B14F-4D97-AF65-F5344CB8AC3E}">
        <p14:creationId xmlns:p14="http://schemas.microsoft.com/office/powerpoint/2010/main" val="17894381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7.png"/><Relationship Id="rId12" Type="http://schemas.microsoft.com/office/2007/relationships/hdphoto" Target="../media/hdphoto5.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9.png"/><Relationship Id="rId5" Type="http://schemas.openxmlformats.org/officeDocument/2006/relationships/image" Target="../media/image3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8.png"/><Relationship Id="rId1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fif"/><Relationship Id="rId5" Type="http://schemas.openxmlformats.org/officeDocument/2006/relationships/image" Target="../media/image3.jfif"/><Relationship Id="rId4" Type="http://schemas.openxmlformats.org/officeDocument/2006/relationships/image" Target="../media/image2.jf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Analysis</a:t>
            </a:r>
          </a:p>
        </p:txBody>
      </p:sp>
      <p:sp>
        <p:nvSpPr>
          <p:cNvPr id="3" name="Subtitle 2"/>
          <p:cNvSpPr>
            <a:spLocks noGrp="1"/>
          </p:cNvSpPr>
          <p:nvPr>
            <p:ph type="subTitle" idx="1"/>
          </p:nvPr>
        </p:nvSpPr>
        <p:spPr/>
        <p:txBody>
          <a:bodyPr/>
          <a:lstStyle/>
          <a:p>
            <a:r>
              <a:rPr lang="en-US" dirty="0"/>
              <a:t>WKSP 722 Module 3, Lesson 3</a:t>
            </a:r>
          </a:p>
        </p:txBody>
      </p:sp>
    </p:spTree>
    <p:extLst>
      <p:ext uri="{BB962C8B-B14F-4D97-AF65-F5344CB8AC3E}">
        <p14:creationId xmlns:p14="http://schemas.microsoft.com/office/powerpoint/2010/main" val="479257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46" b="2"/>
          <a:stretch/>
        </p:blipFill>
        <p:spPr>
          <a:xfrm>
            <a:off x="3524249" y="0"/>
            <a:ext cx="8667751" cy="685800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60BA0E-4AEF-F256-A2AB-754AA263B7E5}"/>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dirty="0"/>
              <a:t>Classification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403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Big data and artificial intelligence brain concept">
            <a:extLst>
              <a:ext uri="{FF2B5EF4-FFF2-40B4-BE49-F238E27FC236}">
                <a16:creationId xmlns:a16="http://schemas.microsoft.com/office/drawing/2014/main" id="{0542450F-7105-CBA8-6CEF-74951BA51C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14"/>
          <a:stretch/>
        </p:blipFill>
        <p:spPr bwMode="auto">
          <a:xfrm>
            <a:off x="4589881" y="1487351"/>
            <a:ext cx="3012239" cy="3014907"/>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94C9091-7EBB-7252-612B-3E7B8E2382E0}"/>
              </a:ext>
            </a:extLst>
          </p:cNvPr>
          <p:cNvSpPr/>
          <p:nvPr/>
        </p:nvSpPr>
        <p:spPr>
          <a:xfrm>
            <a:off x="3426587" y="2869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25B7858-BB2A-0F20-484C-3AE7E87AA1CD}"/>
              </a:ext>
            </a:extLst>
          </p:cNvPr>
          <p:cNvSpPr/>
          <p:nvPr/>
        </p:nvSpPr>
        <p:spPr>
          <a:xfrm rot="10800000">
            <a:off x="7652483" y="2869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sting cat face (RCF). | Modkat">
            <a:extLst>
              <a:ext uri="{FF2B5EF4-FFF2-40B4-BE49-F238E27FC236}">
                <a16:creationId xmlns:a16="http://schemas.microsoft.com/office/drawing/2014/main" id="{9B3977A9-DC94-5F7A-C36C-582927F7F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039" y="1483241"/>
            <a:ext cx="2046695" cy="12595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te cat face Images | Free Vectors, Stock Photos &amp; PSD">
            <a:extLst>
              <a:ext uri="{FF2B5EF4-FFF2-40B4-BE49-F238E27FC236}">
                <a16:creationId xmlns:a16="http://schemas.microsoft.com/office/drawing/2014/main" id="{E1607576-91AA-AA7C-FBA9-CF83F16419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30" r="32420"/>
          <a:stretch/>
        </p:blipFill>
        <p:spPr bwMode="auto">
          <a:xfrm>
            <a:off x="878039" y="2758450"/>
            <a:ext cx="1211295" cy="13095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310,711 Cat Face Stock Photos, Pictures &amp; Royalty-Free Images - iStock">
            <a:extLst>
              <a:ext uri="{FF2B5EF4-FFF2-40B4-BE49-F238E27FC236}">
                <a16:creationId xmlns:a16="http://schemas.microsoft.com/office/drawing/2014/main" id="{F9D223A3-F6E2-79D9-07E3-C694344F5F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913" y="4068016"/>
            <a:ext cx="1967975" cy="13095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t Face Images – Browse 684,376 Stock Photos, Vectors, and Video | Adobe  Stock">
            <a:extLst>
              <a:ext uri="{FF2B5EF4-FFF2-40B4-BE49-F238E27FC236}">
                <a16:creationId xmlns:a16="http://schemas.microsoft.com/office/drawing/2014/main" id="{CEBAA18D-3E9D-2830-C6E5-E40F582A8D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824" r="19366"/>
          <a:stretch/>
        </p:blipFill>
        <p:spPr bwMode="auto">
          <a:xfrm>
            <a:off x="2090544" y="2758450"/>
            <a:ext cx="1247128" cy="13224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ogs Can Process Faces, Science Says – American Kennel Club">
            <a:extLst>
              <a:ext uri="{FF2B5EF4-FFF2-40B4-BE49-F238E27FC236}">
                <a16:creationId xmlns:a16="http://schemas.microsoft.com/office/drawing/2014/main" id="{7ED3ADD3-2BE5-A858-2F23-748FD31719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0013" y="1477465"/>
            <a:ext cx="2139725" cy="12022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y does my dog lick my face? | Petplan Blog">
            <a:extLst>
              <a:ext uri="{FF2B5EF4-FFF2-40B4-BE49-F238E27FC236}">
                <a16:creationId xmlns:a16="http://schemas.microsoft.com/office/drawing/2014/main" id="{899010B1-11CD-12A0-C08A-2DBB540499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6716" y="3966834"/>
            <a:ext cx="1846318" cy="13954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og Head Images – Browse 547,283 Stock Photos, Vectors, and Video | Adobe  Stock">
            <a:extLst>
              <a:ext uri="{FF2B5EF4-FFF2-40B4-BE49-F238E27FC236}">
                <a16:creationId xmlns:a16="http://schemas.microsoft.com/office/drawing/2014/main" id="{55873440-2E8A-5E3F-680C-2F2261E3675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459" r="19990"/>
          <a:stretch/>
        </p:blipFill>
        <p:spPr bwMode="auto">
          <a:xfrm>
            <a:off x="8834528" y="2679719"/>
            <a:ext cx="1211294" cy="130959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og rehoming: The long and short of which canine face shape is most  appealing">
            <a:extLst>
              <a:ext uri="{FF2B5EF4-FFF2-40B4-BE49-F238E27FC236}">
                <a16:creationId xmlns:a16="http://schemas.microsoft.com/office/drawing/2014/main" id="{CDE07F09-55D2-ECA5-331A-675936367CA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0793" r="21763"/>
          <a:stretch/>
        </p:blipFill>
        <p:spPr bwMode="auto">
          <a:xfrm>
            <a:off x="10069278" y="2700576"/>
            <a:ext cx="1190957" cy="129212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660490" y="4736665"/>
            <a:ext cx="2941630" cy="376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Model</a:t>
            </a:r>
          </a:p>
        </p:txBody>
      </p:sp>
    </p:spTree>
    <p:extLst>
      <p:ext uri="{BB962C8B-B14F-4D97-AF65-F5344CB8AC3E}">
        <p14:creationId xmlns:p14="http://schemas.microsoft.com/office/powerpoint/2010/main" val="268072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DF263-D2B6-9FFC-9551-1B986FADA3EA}"/>
              </a:ext>
            </a:extLst>
          </p:cNvPr>
          <p:cNvSpPr>
            <a:spLocks noGrp="1"/>
          </p:cNvSpPr>
          <p:nvPr>
            <p:ph type="title"/>
          </p:nvPr>
        </p:nvSpPr>
        <p:spPr/>
        <p:txBody>
          <a:bodyPr/>
          <a:lstStyle/>
          <a:p>
            <a:r>
              <a:rPr lang="en-US" dirty="0"/>
              <a:t>Decision Tree</a:t>
            </a:r>
          </a:p>
        </p:txBody>
      </p:sp>
      <p:pic>
        <p:nvPicPr>
          <p:cNvPr id="24" name="Picture 23">
            <a:extLst>
              <a:ext uri="{FF2B5EF4-FFF2-40B4-BE49-F238E27FC236}">
                <a16:creationId xmlns:a16="http://schemas.microsoft.com/office/drawing/2014/main" id="{567930A5-3FBE-48DC-39FD-45D0D21B03A5}"/>
              </a:ext>
            </a:extLst>
          </p:cNvPr>
          <p:cNvPicPr>
            <a:picLocks noChangeAspect="1"/>
          </p:cNvPicPr>
          <p:nvPr/>
        </p:nvPicPr>
        <p:blipFill>
          <a:blip r:embed="rId3"/>
          <a:stretch>
            <a:fillRect/>
          </a:stretch>
        </p:blipFill>
        <p:spPr>
          <a:xfrm>
            <a:off x="368357" y="1658236"/>
            <a:ext cx="2239089" cy="3541529"/>
          </a:xfrm>
          <a:prstGeom prst="rect">
            <a:avLst/>
          </a:prstGeom>
        </p:spPr>
      </p:pic>
      <p:pic>
        <p:nvPicPr>
          <p:cNvPr id="29" name="Picture 28">
            <a:extLst>
              <a:ext uri="{FF2B5EF4-FFF2-40B4-BE49-F238E27FC236}">
                <a16:creationId xmlns:a16="http://schemas.microsoft.com/office/drawing/2014/main" id="{8DFE212E-90CC-D113-ED9A-6E343C39DF1B}"/>
              </a:ext>
            </a:extLst>
          </p:cNvPr>
          <p:cNvPicPr>
            <a:picLocks noChangeAspect="1"/>
          </p:cNvPicPr>
          <p:nvPr/>
        </p:nvPicPr>
        <p:blipFill>
          <a:blip r:embed="rId4"/>
          <a:stretch>
            <a:fillRect/>
          </a:stretch>
        </p:blipFill>
        <p:spPr>
          <a:xfrm>
            <a:off x="9649303" y="1658236"/>
            <a:ext cx="2205837" cy="3535986"/>
          </a:xfrm>
          <a:prstGeom prst="rect">
            <a:avLst/>
          </a:prstGeom>
        </p:spPr>
      </p:pic>
      <p:sp>
        <p:nvSpPr>
          <p:cNvPr id="30" name="Rectangle 29">
            <a:extLst>
              <a:ext uri="{FF2B5EF4-FFF2-40B4-BE49-F238E27FC236}">
                <a16:creationId xmlns:a16="http://schemas.microsoft.com/office/drawing/2014/main" id="{0D4D489E-85D3-2179-8D1E-390560936F5F}"/>
              </a:ext>
            </a:extLst>
          </p:cNvPr>
          <p:cNvSpPr/>
          <p:nvPr/>
        </p:nvSpPr>
        <p:spPr>
          <a:xfrm>
            <a:off x="4734951" y="1942499"/>
            <a:ext cx="1960098"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Root</a:t>
            </a:r>
          </a:p>
        </p:txBody>
      </p:sp>
      <p:sp>
        <p:nvSpPr>
          <p:cNvPr id="31" name="Rectangle 30">
            <a:extLst>
              <a:ext uri="{FF2B5EF4-FFF2-40B4-BE49-F238E27FC236}">
                <a16:creationId xmlns:a16="http://schemas.microsoft.com/office/drawing/2014/main" id="{8D9F0D31-5AE0-22F1-0F2C-971ABDAE33DB}"/>
              </a:ext>
            </a:extLst>
          </p:cNvPr>
          <p:cNvSpPr/>
          <p:nvPr/>
        </p:nvSpPr>
        <p:spPr>
          <a:xfrm>
            <a:off x="3489983" y="3389095"/>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Leaf</a:t>
            </a:r>
          </a:p>
        </p:txBody>
      </p:sp>
      <p:sp>
        <p:nvSpPr>
          <p:cNvPr id="32" name="Rectangle 31">
            <a:extLst>
              <a:ext uri="{FF2B5EF4-FFF2-40B4-BE49-F238E27FC236}">
                <a16:creationId xmlns:a16="http://schemas.microsoft.com/office/drawing/2014/main" id="{75016A6B-A962-E5D0-DE1D-E1E74D69F163}"/>
              </a:ext>
            </a:extLst>
          </p:cNvPr>
          <p:cNvSpPr/>
          <p:nvPr/>
        </p:nvSpPr>
        <p:spPr>
          <a:xfrm>
            <a:off x="6451325" y="3389096"/>
            <a:ext cx="1472650"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Internal Node</a:t>
            </a:r>
          </a:p>
        </p:txBody>
      </p:sp>
      <p:cxnSp>
        <p:nvCxnSpPr>
          <p:cNvPr id="34" name="Straight Arrow Connector 33">
            <a:extLst>
              <a:ext uri="{FF2B5EF4-FFF2-40B4-BE49-F238E27FC236}">
                <a16:creationId xmlns:a16="http://schemas.microsoft.com/office/drawing/2014/main" id="{51B65E54-0C1C-889A-0F82-BC10F0BF8AD0}"/>
              </a:ext>
            </a:extLst>
          </p:cNvPr>
          <p:cNvCxnSpPr>
            <a:stCxn id="30" idx="2"/>
            <a:endCxn id="31" idx="0"/>
          </p:cNvCxnSpPr>
          <p:nvPr/>
        </p:nvCxnSpPr>
        <p:spPr>
          <a:xfrm flipH="1">
            <a:off x="4226308" y="2629502"/>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67315C-A78D-3400-BC1F-C43EA8D23F7D}"/>
              </a:ext>
            </a:extLst>
          </p:cNvPr>
          <p:cNvSpPr txBox="1"/>
          <p:nvPr/>
        </p:nvSpPr>
        <p:spPr>
          <a:xfrm>
            <a:off x="3684442" y="2779964"/>
            <a:ext cx="655120" cy="515985"/>
          </a:xfrm>
          <a:prstGeom prst="rect">
            <a:avLst/>
          </a:prstGeom>
          <a:noFill/>
        </p:spPr>
        <p:txBody>
          <a:bodyPr wrap="square" rtlCol="0">
            <a:spAutoFit/>
          </a:bodyPr>
          <a:lstStyle/>
          <a:p>
            <a:r>
              <a:rPr lang="en-US" sz="2400" dirty="0"/>
              <a:t>Yes</a:t>
            </a:r>
          </a:p>
        </p:txBody>
      </p:sp>
      <p:cxnSp>
        <p:nvCxnSpPr>
          <p:cNvPr id="37" name="Straight Arrow Connector 36">
            <a:extLst>
              <a:ext uri="{FF2B5EF4-FFF2-40B4-BE49-F238E27FC236}">
                <a16:creationId xmlns:a16="http://schemas.microsoft.com/office/drawing/2014/main" id="{7BA7E8D8-160F-6414-B3F4-0B414C984806}"/>
              </a:ext>
            </a:extLst>
          </p:cNvPr>
          <p:cNvCxnSpPr>
            <a:stCxn id="30" idx="2"/>
            <a:endCxn id="32" idx="0"/>
          </p:cNvCxnSpPr>
          <p:nvPr/>
        </p:nvCxnSpPr>
        <p:spPr>
          <a:xfrm>
            <a:off x="5715000" y="2629502"/>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BC389B6-2E05-5CF5-25BB-08E928443A7E}"/>
              </a:ext>
            </a:extLst>
          </p:cNvPr>
          <p:cNvSpPr txBox="1"/>
          <p:nvPr/>
        </p:nvSpPr>
        <p:spPr>
          <a:xfrm>
            <a:off x="6765277" y="2753094"/>
            <a:ext cx="655120" cy="286657"/>
          </a:xfrm>
          <a:prstGeom prst="rect">
            <a:avLst/>
          </a:prstGeom>
          <a:noFill/>
        </p:spPr>
        <p:txBody>
          <a:bodyPr wrap="square" rtlCol="0">
            <a:spAutoFit/>
          </a:bodyPr>
          <a:lstStyle/>
          <a:p>
            <a:r>
              <a:rPr lang="en-US" sz="2400" dirty="0"/>
              <a:t>No</a:t>
            </a:r>
          </a:p>
        </p:txBody>
      </p:sp>
      <p:sp>
        <p:nvSpPr>
          <p:cNvPr id="39" name="Rectangle 38">
            <a:extLst>
              <a:ext uri="{FF2B5EF4-FFF2-40B4-BE49-F238E27FC236}">
                <a16:creationId xmlns:a16="http://schemas.microsoft.com/office/drawing/2014/main" id="{9BDB1EE6-3AA9-53BF-310B-68507FC18A15}"/>
              </a:ext>
            </a:extLst>
          </p:cNvPr>
          <p:cNvSpPr/>
          <p:nvPr/>
        </p:nvSpPr>
        <p:spPr>
          <a:xfrm>
            <a:off x="4962633" y="4870966"/>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Leaf</a:t>
            </a:r>
          </a:p>
        </p:txBody>
      </p:sp>
      <p:sp>
        <p:nvSpPr>
          <p:cNvPr id="40" name="Rectangle 39">
            <a:extLst>
              <a:ext uri="{FF2B5EF4-FFF2-40B4-BE49-F238E27FC236}">
                <a16:creationId xmlns:a16="http://schemas.microsoft.com/office/drawing/2014/main" id="{34D32AEF-5922-EC57-B8A8-D5FF880EBC12}"/>
              </a:ext>
            </a:extLst>
          </p:cNvPr>
          <p:cNvSpPr/>
          <p:nvPr/>
        </p:nvSpPr>
        <p:spPr>
          <a:xfrm>
            <a:off x="7923975" y="4870967"/>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Leaf</a:t>
            </a:r>
          </a:p>
        </p:txBody>
      </p:sp>
      <p:cxnSp>
        <p:nvCxnSpPr>
          <p:cNvPr id="41" name="Straight Arrow Connector 40">
            <a:extLst>
              <a:ext uri="{FF2B5EF4-FFF2-40B4-BE49-F238E27FC236}">
                <a16:creationId xmlns:a16="http://schemas.microsoft.com/office/drawing/2014/main" id="{BD25A68B-4082-B05E-C4C3-BFD60299CAA8}"/>
              </a:ext>
            </a:extLst>
          </p:cNvPr>
          <p:cNvCxnSpPr>
            <a:endCxn id="39" idx="0"/>
          </p:cNvCxnSpPr>
          <p:nvPr/>
        </p:nvCxnSpPr>
        <p:spPr>
          <a:xfrm flipH="1">
            <a:off x="5698958" y="4111373"/>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44902B3-B1C1-60E7-57D7-054E407E07DE}"/>
              </a:ext>
            </a:extLst>
          </p:cNvPr>
          <p:cNvSpPr txBox="1"/>
          <p:nvPr/>
        </p:nvSpPr>
        <p:spPr>
          <a:xfrm>
            <a:off x="5602790" y="4304967"/>
            <a:ext cx="655120" cy="515985"/>
          </a:xfrm>
          <a:prstGeom prst="rect">
            <a:avLst/>
          </a:prstGeom>
          <a:noFill/>
        </p:spPr>
        <p:txBody>
          <a:bodyPr wrap="square" rtlCol="0">
            <a:spAutoFit/>
          </a:bodyPr>
          <a:lstStyle/>
          <a:p>
            <a:r>
              <a:rPr lang="en-US" sz="2400" dirty="0"/>
              <a:t>Yes</a:t>
            </a:r>
          </a:p>
        </p:txBody>
      </p:sp>
      <p:cxnSp>
        <p:nvCxnSpPr>
          <p:cNvPr id="43" name="Straight Arrow Connector 42">
            <a:extLst>
              <a:ext uri="{FF2B5EF4-FFF2-40B4-BE49-F238E27FC236}">
                <a16:creationId xmlns:a16="http://schemas.microsoft.com/office/drawing/2014/main" id="{30A1B696-BAB0-2BB9-7F49-97581DE6E67D}"/>
              </a:ext>
            </a:extLst>
          </p:cNvPr>
          <p:cNvCxnSpPr>
            <a:endCxn id="40" idx="0"/>
          </p:cNvCxnSpPr>
          <p:nvPr/>
        </p:nvCxnSpPr>
        <p:spPr>
          <a:xfrm>
            <a:off x="7187650" y="4111373"/>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5717EA-3303-11AE-2817-123C228540C8}"/>
              </a:ext>
            </a:extLst>
          </p:cNvPr>
          <p:cNvSpPr txBox="1"/>
          <p:nvPr/>
        </p:nvSpPr>
        <p:spPr>
          <a:xfrm>
            <a:off x="8237927" y="4234965"/>
            <a:ext cx="655120" cy="286657"/>
          </a:xfrm>
          <a:prstGeom prst="rect">
            <a:avLst/>
          </a:prstGeom>
          <a:noFill/>
        </p:spPr>
        <p:txBody>
          <a:bodyPr wrap="square" rtlCol="0">
            <a:spAutoFit/>
          </a:bodyPr>
          <a:lstStyle/>
          <a:p>
            <a:r>
              <a:rPr lang="en-US" sz="2400" dirty="0"/>
              <a:t>No</a:t>
            </a:r>
          </a:p>
        </p:txBody>
      </p:sp>
    </p:spTree>
    <p:extLst>
      <p:ext uri="{BB962C8B-B14F-4D97-AF65-F5344CB8AC3E}">
        <p14:creationId xmlns:p14="http://schemas.microsoft.com/office/powerpoint/2010/main" val="239748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DF263-D2B6-9FFC-9551-1B986FADA3EA}"/>
              </a:ext>
            </a:extLst>
          </p:cNvPr>
          <p:cNvSpPr>
            <a:spLocks noGrp="1"/>
          </p:cNvSpPr>
          <p:nvPr>
            <p:ph type="title"/>
          </p:nvPr>
        </p:nvSpPr>
        <p:spPr/>
        <p:txBody>
          <a:bodyPr/>
          <a:lstStyle/>
          <a:p>
            <a:r>
              <a:rPr lang="en-US" dirty="0"/>
              <a:t>Decision Tree</a:t>
            </a:r>
          </a:p>
        </p:txBody>
      </p:sp>
      <p:pic>
        <p:nvPicPr>
          <p:cNvPr id="24" name="Picture 23">
            <a:extLst>
              <a:ext uri="{FF2B5EF4-FFF2-40B4-BE49-F238E27FC236}">
                <a16:creationId xmlns:a16="http://schemas.microsoft.com/office/drawing/2014/main" id="{567930A5-3FBE-48DC-39FD-45D0D21B03A5}"/>
              </a:ext>
            </a:extLst>
          </p:cNvPr>
          <p:cNvPicPr>
            <a:picLocks noChangeAspect="1"/>
          </p:cNvPicPr>
          <p:nvPr/>
        </p:nvPicPr>
        <p:blipFill>
          <a:blip r:embed="rId3"/>
          <a:stretch>
            <a:fillRect/>
          </a:stretch>
        </p:blipFill>
        <p:spPr>
          <a:xfrm>
            <a:off x="368357" y="1658236"/>
            <a:ext cx="2239089" cy="3541529"/>
          </a:xfrm>
          <a:prstGeom prst="rect">
            <a:avLst/>
          </a:prstGeom>
        </p:spPr>
      </p:pic>
      <p:pic>
        <p:nvPicPr>
          <p:cNvPr id="29" name="Picture 28">
            <a:extLst>
              <a:ext uri="{FF2B5EF4-FFF2-40B4-BE49-F238E27FC236}">
                <a16:creationId xmlns:a16="http://schemas.microsoft.com/office/drawing/2014/main" id="{8DFE212E-90CC-D113-ED9A-6E343C39DF1B}"/>
              </a:ext>
            </a:extLst>
          </p:cNvPr>
          <p:cNvPicPr>
            <a:picLocks noChangeAspect="1"/>
          </p:cNvPicPr>
          <p:nvPr/>
        </p:nvPicPr>
        <p:blipFill>
          <a:blip r:embed="rId4"/>
          <a:stretch>
            <a:fillRect/>
          </a:stretch>
        </p:blipFill>
        <p:spPr>
          <a:xfrm>
            <a:off x="9649303" y="1658236"/>
            <a:ext cx="2205837" cy="3535986"/>
          </a:xfrm>
          <a:prstGeom prst="rect">
            <a:avLst/>
          </a:prstGeom>
        </p:spPr>
      </p:pic>
      <p:sp>
        <p:nvSpPr>
          <p:cNvPr id="30" name="Rectangle 29">
            <a:extLst>
              <a:ext uri="{FF2B5EF4-FFF2-40B4-BE49-F238E27FC236}">
                <a16:creationId xmlns:a16="http://schemas.microsoft.com/office/drawing/2014/main" id="{0D4D489E-85D3-2179-8D1E-390560936F5F}"/>
              </a:ext>
            </a:extLst>
          </p:cNvPr>
          <p:cNvSpPr/>
          <p:nvPr/>
        </p:nvSpPr>
        <p:spPr>
          <a:xfrm>
            <a:off x="4734951" y="1942499"/>
            <a:ext cx="1960098"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Triangle Ear?</a:t>
            </a:r>
          </a:p>
        </p:txBody>
      </p:sp>
      <p:sp>
        <p:nvSpPr>
          <p:cNvPr id="31" name="Rectangle 30">
            <a:extLst>
              <a:ext uri="{FF2B5EF4-FFF2-40B4-BE49-F238E27FC236}">
                <a16:creationId xmlns:a16="http://schemas.microsoft.com/office/drawing/2014/main" id="{8D9F0D31-5AE0-22F1-0F2C-971ABDAE33DB}"/>
              </a:ext>
            </a:extLst>
          </p:cNvPr>
          <p:cNvSpPr/>
          <p:nvPr/>
        </p:nvSpPr>
        <p:spPr>
          <a:xfrm>
            <a:off x="3489983" y="3389095"/>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Cat</a:t>
            </a:r>
          </a:p>
        </p:txBody>
      </p:sp>
      <p:sp>
        <p:nvSpPr>
          <p:cNvPr id="32" name="Rectangle 31">
            <a:extLst>
              <a:ext uri="{FF2B5EF4-FFF2-40B4-BE49-F238E27FC236}">
                <a16:creationId xmlns:a16="http://schemas.microsoft.com/office/drawing/2014/main" id="{75016A6B-A962-E5D0-DE1D-E1E74D69F163}"/>
              </a:ext>
            </a:extLst>
          </p:cNvPr>
          <p:cNvSpPr/>
          <p:nvPr/>
        </p:nvSpPr>
        <p:spPr>
          <a:xfrm>
            <a:off x="6451325" y="3389096"/>
            <a:ext cx="1472650"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Whiskers?</a:t>
            </a:r>
          </a:p>
        </p:txBody>
      </p:sp>
      <p:cxnSp>
        <p:nvCxnSpPr>
          <p:cNvPr id="34" name="Straight Arrow Connector 33">
            <a:extLst>
              <a:ext uri="{FF2B5EF4-FFF2-40B4-BE49-F238E27FC236}">
                <a16:creationId xmlns:a16="http://schemas.microsoft.com/office/drawing/2014/main" id="{51B65E54-0C1C-889A-0F82-BC10F0BF8AD0}"/>
              </a:ext>
            </a:extLst>
          </p:cNvPr>
          <p:cNvCxnSpPr>
            <a:stCxn id="30" idx="2"/>
            <a:endCxn id="31" idx="0"/>
          </p:cNvCxnSpPr>
          <p:nvPr/>
        </p:nvCxnSpPr>
        <p:spPr>
          <a:xfrm flipH="1">
            <a:off x="4226308" y="2629502"/>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67315C-A78D-3400-BC1F-C43EA8D23F7D}"/>
              </a:ext>
            </a:extLst>
          </p:cNvPr>
          <p:cNvSpPr txBox="1"/>
          <p:nvPr/>
        </p:nvSpPr>
        <p:spPr>
          <a:xfrm>
            <a:off x="4130140" y="2823096"/>
            <a:ext cx="655120" cy="515985"/>
          </a:xfrm>
          <a:prstGeom prst="rect">
            <a:avLst/>
          </a:prstGeom>
          <a:noFill/>
        </p:spPr>
        <p:txBody>
          <a:bodyPr wrap="square" rtlCol="0">
            <a:spAutoFit/>
          </a:bodyPr>
          <a:lstStyle/>
          <a:p>
            <a:r>
              <a:rPr lang="en-US" sz="2400" dirty="0"/>
              <a:t>Yes</a:t>
            </a:r>
          </a:p>
        </p:txBody>
      </p:sp>
      <p:cxnSp>
        <p:nvCxnSpPr>
          <p:cNvPr id="37" name="Straight Arrow Connector 36">
            <a:extLst>
              <a:ext uri="{FF2B5EF4-FFF2-40B4-BE49-F238E27FC236}">
                <a16:creationId xmlns:a16="http://schemas.microsoft.com/office/drawing/2014/main" id="{7BA7E8D8-160F-6414-B3F4-0B414C984806}"/>
              </a:ext>
            </a:extLst>
          </p:cNvPr>
          <p:cNvCxnSpPr>
            <a:stCxn id="30" idx="2"/>
            <a:endCxn id="32" idx="0"/>
          </p:cNvCxnSpPr>
          <p:nvPr/>
        </p:nvCxnSpPr>
        <p:spPr>
          <a:xfrm>
            <a:off x="5715000" y="2629502"/>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BC389B6-2E05-5CF5-25BB-08E928443A7E}"/>
              </a:ext>
            </a:extLst>
          </p:cNvPr>
          <p:cNvSpPr txBox="1"/>
          <p:nvPr/>
        </p:nvSpPr>
        <p:spPr>
          <a:xfrm>
            <a:off x="6765277" y="2753094"/>
            <a:ext cx="655120" cy="286657"/>
          </a:xfrm>
          <a:prstGeom prst="rect">
            <a:avLst/>
          </a:prstGeom>
          <a:noFill/>
        </p:spPr>
        <p:txBody>
          <a:bodyPr wrap="square" rtlCol="0">
            <a:spAutoFit/>
          </a:bodyPr>
          <a:lstStyle/>
          <a:p>
            <a:r>
              <a:rPr lang="en-US" sz="2400" dirty="0"/>
              <a:t>No</a:t>
            </a:r>
          </a:p>
        </p:txBody>
      </p:sp>
      <p:sp>
        <p:nvSpPr>
          <p:cNvPr id="39" name="Rectangle 38">
            <a:extLst>
              <a:ext uri="{FF2B5EF4-FFF2-40B4-BE49-F238E27FC236}">
                <a16:creationId xmlns:a16="http://schemas.microsoft.com/office/drawing/2014/main" id="{9BDB1EE6-3AA9-53BF-310B-68507FC18A15}"/>
              </a:ext>
            </a:extLst>
          </p:cNvPr>
          <p:cNvSpPr/>
          <p:nvPr/>
        </p:nvSpPr>
        <p:spPr>
          <a:xfrm>
            <a:off x="4962633" y="4870966"/>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Cat</a:t>
            </a:r>
          </a:p>
        </p:txBody>
      </p:sp>
      <p:sp>
        <p:nvSpPr>
          <p:cNvPr id="40" name="Rectangle 39">
            <a:extLst>
              <a:ext uri="{FF2B5EF4-FFF2-40B4-BE49-F238E27FC236}">
                <a16:creationId xmlns:a16="http://schemas.microsoft.com/office/drawing/2014/main" id="{34D32AEF-5922-EC57-B8A8-D5FF880EBC12}"/>
              </a:ext>
            </a:extLst>
          </p:cNvPr>
          <p:cNvSpPr/>
          <p:nvPr/>
        </p:nvSpPr>
        <p:spPr>
          <a:xfrm>
            <a:off x="7923975" y="4870967"/>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Dog</a:t>
            </a:r>
          </a:p>
        </p:txBody>
      </p:sp>
      <p:cxnSp>
        <p:nvCxnSpPr>
          <p:cNvPr id="41" name="Straight Arrow Connector 40">
            <a:extLst>
              <a:ext uri="{FF2B5EF4-FFF2-40B4-BE49-F238E27FC236}">
                <a16:creationId xmlns:a16="http://schemas.microsoft.com/office/drawing/2014/main" id="{BD25A68B-4082-B05E-C4C3-BFD60299CAA8}"/>
              </a:ext>
            </a:extLst>
          </p:cNvPr>
          <p:cNvCxnSpPr>
            <a:endCxn id="39" idx="0"/>
          </p:cNvCxnSpPr>
          <p:nvPr/>
        </p:nvCxnSpPr>
        <p:spPr>
          <a:xfrm flipH="1">
            <a:off x="5698958" y="4111373"/>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44902B3-B1C1-60E7-57D7-054E407E07DE}"/>
              </a:ext>
            </a:extLst>
          </p:cNvPr>
          <p:cNvSpPr txBox="1"/>
          <p:nvPr/>
        </p:nvSpPr>
        <p:spPr>
          <a:xfrm>
            <a:off x="5602790" y="4304967"/>
            <a:ext cx="655120" cy="515985"/>
          </a:xfrm>
          <a:prstGeom prst="rect">
            <a:avLst/>
          </a:prstGeom>
          <a:noFill/>
        </p:spPr>
        <p:txBody>
          <a:bodyPr wrap="square" rtlCol="0">
            <a:spAutoFit/>
          </a:bodyPr>
          <a:lstStyle/>
          <a:p>
            <a:r>
              <a:rPr lang="en-US" sz="2400" dirty="0"/>
              <a:t>Yes</a:t>
            </a:r>
          </a:p>
        </p:txBody>
      </p:sp>
      <p:cxnSp>
        <p:nvCxnSpPr>
          <p:cNvPr id="43" name="Straight Arrow Connector 42">
            <a:extLst>
              <a:ext uri="{FF2B5EF4-FFF2-40B4-BE49-F238E27FC236}">
                <a16:creationId xmlns:a16="http://schemas.microsoft.com/office/drawing/2014/main" id="{30A1B696-BAB0-2BB9-7F49-97581DE6E67D}"/>
              </a:ext>
            </a:extLst>
          </p:cNvPr>
          <p:cNvCxnSpPr>
            <a:endCxn id="40" idx="0"/>
          </p:cNvCxnSpPr>
          <p:nvPr/>
        </p:nvCxnSpPr>
        <p:spPr>
          <a:xfrm>
            <a:off x="7187650" y="4111373"/>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E5717EA-3303-11AE-2817-123C228540C8}"/>
              </a:ext>
            </a:extLst>
          </p:cNvPr>
          <p:cNvSpPr txBox="1"/>
          <p:nvPr/>
        </p:nvSpPr>
        <p:spPr>
          <a:xfrm>
            <a:off x="8237927" y="4234965"/>
            <a:ext cx="655120" cy="286657"/>
          </a:xfrm>
          <a:prstGeom prst="rect">
            <a:avLst/>
          </a:prstGeom>
          <a:noFill/>
        </p:spPr>
        <p:txBody>
          <a:bodyPr wrap="square" rtlCol="0">
            <a:spAutoFit/>
          </a:bodyPr>
          <a:lstStyle/>
          <a:p>
            <a:r>
              <a:rPr lang="en-US" sz="2400" dirty="0"/>
              <a:t>No</a:t>
            </a:r>
          </a:p>
        </p:txBody>
      </p:sp>
    </p:spTree>
    <p:extLst>
      <p:ext uri="{BB962C8B-B14F-4D97-AF65-F5344CB8AC3E}">
        <p14:creationId xmlns:p14="http://schemas.microsoft.com/office/powerpoint/2010/main" val="111981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C88C-CF13-D6E8-69D9-A4F26AD569CB}"/>
              </a:ext>
            </a:extLst>
          </p:cNvPr>
          <p:cNvSpPr>
            <a:spLocks noGrp="1"/>
          </p:cNvSpPr>
          <p:nvPr>
            <p:ph type="title"/>
          </p:nvPr>
        </p:nvSpPr>
        <p:spPr/>
        <p:txBody>
          <a:bodyPr/>
          <a:lstStyle/>
          <a:p>
            <a:r>
              <a:rPr lang="en-US" dirty="0"/>
              <a:t>Example 2</a:t>
            </a:r>
          </a:p>
        </p:txBody>
      </p:sp>
      <p:pic>
        <p:nvPicPr>
          <p:cNvPr id="6" name="Picture 5">
            <a:extLst>
              <a:ext uri="{FF2B5EF4-FFF2-40B4-BE49-F238E27FC236}">
                <a16:creationId xmlns:a16="http://schemas.microsoft.com/office/drawing/2014/main" id="{E932427C-AA45-5F06-B97E-B3FB191DF95C}"/>
              </a:ext>
            </a:extLst>
          </p:cNvPr>
          <p:cNvPicPr>
            <a:picLocks noChangeAspect="1"/>
          </p:cNvPicPr>
          <p:nvPr/>
        </p:nvPicPr>
        <p:blipFill>
          <a:blip r:embed="rId3"/>
          <a:stretch>
            <a:fillRect/>
          </a:stretch>
        </p:blipFill>
        <p:spPr>
          <a:xfrm>
            <a:off x="3037976" y="3040999"/>
            <a:ext cx="2081825" cy="1366197"/>
          </a:xfrm>
          <a:prstGeom prst="rect">
            <a:avLst/>
          </a:prstGeom>
        </p:spPr>
      </p:pic>
      <p:pic>
        <p:nvPicPr>
          <p:cNvPr id="9" name="Picture 8">
            <a:extLst>
              <a:ext uri="{FF2B5EF4-FFF2-40B4-BE49-F238E27FC236}">
                <a16:creationId xmlns:a16="http://schemas.microsoft.com/office/drawing/2014/main" id="{519A85CA-415C-503A-9C66-227A4BF3DD73}"/>
              </a:ext>
            </a:extLst>
          </p:cNvPr>
          <p:cNvPicPr>
            <a:picLocks noChangeAspect="1"/>
          </p:cNvPicPr>
          <p:nvPr/>
        </p:nvPicPr>
        <p:blipFill>
          <a:blip r:embed="rId4"/>
          <a:stretch>
            <a:fillRect/>
          </a:stretch>
        </p:blipFill>
        <p:spPr>
          <a:xfrm>
            <a:off x="679767" y="3060324"/>
            <a:ext cx="2217854" cy="1295226"/>
          </a:xfrm>
          <a:prstGeom prst="rect">
            <a:avLst/>
          </a:prstGeom>
        </p:spPr>
      </p:pic>
      <p:pic>
        <p:nvPicPr>
          <p:cNvPr id="11" name="Picture 10">
            <a:extLst>
              <a:ext uri="{FF2B5EF4-FFF2-40B4-BE49-F238E27FC236}">
                <a16:creationId xmlns:a16="http://schemas.microsoft.com/office/drawing/2014/main" id="{C5AA489F-AC2C-75C6-AC5C-636A86FAF7FC}"/>
              </a:ext>
            </a:extLst>
          </p:cNvPr>
          <p:cNvPicPr>
            <a:picLocks noChangeAspect="1"/>
          </p:cNvPicPr>
          <p:nvPr/>
        </p:nvPicPr>
        <p:blipFill>
          <a:blip r:embed="rId5"/>
          <a:stretch>
            <a:fillRect/>
          </a:stretch>
        </p:blipFill>
        <p:spPr>
          <a:xfrm>
            <a:off x="1041497" y="4568845"/>
            <a:ext cx="1726968" cy="1200597"/>
          </a:xfrm>
          <a:prstGeom prst="rect">
            <a:avLst/>
          </a:prstGeom>
        </p:spPr>
      </p:pic>
      <p:pic>
        <p:nvPicPr>
          <p:cNvPr id="15" name="Picture 14">
            <a:extLst>
              <a:ext uri="{FF2B5EF4-FFF2-40B4-BE49-F238E27FC236}">
                <a16:creationId xmlns:a16="http://schemas.microsoft.com/office/drawing/2014/main" id="{BE46F00E-E3EE-979C-BAF5-59C407085B78}"/>
              </a:ext>
            </a:extLst>
          </p:cNvPr>
          <p:cNvPicPr>
            <a:picLocks noChangeAspect="1"/>
          </p:cNvPicPr>
          <p:nvPr/>
        </p:nvPicPr>
        <p:blipFill>
          <a:blip r:embed="rId6"/>
          <a:stretch>
            <a:fillRect/>
          </a:stretch>
        </p:blipFill>
        <p:spPr>
          <a:xfrm>
            <a:off x="2851675" y="4464073"/>
            <a:ext cx="2454425" cy="1360284"/>
          </a:xfrm>
          <a:prstGeom prst="rect">
            <a:avLst/>
          </a:prstGeom>
        </p:spPr>
      </p:pic>
      <p:pic>
        <p:nvPicPr>
          <p:cNvPr id="17" name="Picture 16">
            <a:extLst>
              <a:ext uri="{FF2B5EF4-FFF2-40B4-BE49-F238E27FC236}">
                <a16:creationId xmlns:a16="http://schemas.microsoft.com/office/drawing/2014/main" id="{0F0BF0C9-D233-4896-D176-5376AAE6EE29}"/>
              </a:ext>
            </a:extLst>
          </p:cNvPr>
          <p:cNvPicPr>
            <a:picLocks noChangeAspect="1"/>
          </p:cNvPicPr>
          <p:nvPr/>
        </p:nvPicPr>
        <p:blipFill>
          <a:blip r:embed="rId7"/>
          <a:stretch>
            <a:fillRect/>
          </a:stretch>
        </p:blipFill>
        <p:spPr>
          <a:xfrm>
            <a:off x="1942316" y="1486460"/>
            <a:ext cx="2211501" cy="1465341"/>
          </a:xfrm>
          <a:prstGeom prst="rect">
            <a:avLst/>
          </a:prstGeom>
        </p:spPr>
      </p:pic>
      <p:pic>
        <p:nvPicPr>
          <p:cNvPr id="19" name="Picture 18">
            <a:extLst>
              <a:ext uri="{FF2B5EF4-FFF2-40B4-BE49-F238E27FC236}">
                <a16:creationId xmlns:a16="http://schemas.microsoft.com/office/drawing/2014/main" id="{7A466BB8-68CB-51C6-7C1D-AF4CBDCD5F1A}"/>
              </a:ext>
            </a:extLst>
          </p:cNvPr>
          <p:cNvPicPr>
            <a:picLocks noChangeAspect="1"/>
          </p:cNvPicPr>
          <p:nvPr/>
        </p:nvPicPr>
        <p:blipFill>
          <a:blip r:embed="rId8"/>
          <a:stretch>
            <a:fillRect/>
          </a:stretch>
        </p:blipFill>
        <p:spPr>
          <a:xfrm>
            <a:off x="7937740" y="2576749"/>
            <a:ext cx="1997251" cy="1483301"/>
          </a:xfrm>
          <a:prstGeom prst="rect">
            <a:avLst/>
          </a:prstGeom>
        </p:spPr>
      </p:pic>
      <p:pic>
        <p:nvPicPr>
          <p:cNvPr id="21" name="Picture 20">
            <a:extLst>
              <a:ext uri="{FF2B5EF4-FFF2-40B4-BE49-F238E27FC236}">
                <a16:creationId xmlns:a16="http://schemas.microsoft.com/office/drawing/2014/main" id="{62591277-48DD-744F-0956-80C70A6DC2C1}"/>
              </a:ext>
            </a:extLst>
          </p:cNvPr>
          <p:cNvPicPr>
            <a:picLocks noChangeAspect="1"/>
          </p:cNvPicPr>
          <p:nvPr/>
        </p:nvPicPr>
        <p:blipFill>
          <a:blip r:embed="rId9"/>
          <a:stretch>
            <a:fillRect/>
          </a:stretch>
        </p:blipFill>
        <p:spPr>
          <a:xfrm>
            <a:off x="7453605" y="4118213"/>
            <a:ext cx="2439639" cy="1489805"/>
          </a:xfrm>
          <a:prstGeom prst="rect">
            <a:avLst/>
          </a:prstGeom>
        </p:spPr>
      </p:pic>
      <p:pic>
        <p:nvPicPr>
          <p:cNvPr id="23" name="Picture 22">
            <a:extLst>
              <a:ext uri="{FF2B5EF4-FFF2-40B4-BE49-F238E27FC236}">
                <a16:creationId xmlns:a16="http://schemas.microsoft.com/office/drawing/2014/main" id="{9A4B646B-9068-CB2C-4DBC-B35A65163B4F}"/>
              </a:ext>
            </a:extLst>
          </p:cNvPr>
          <p:cNvPicPr>
            <a:picLocks noChangeAspect="1"/>
          </p:cNvPicPr>
          <p:nvPr/>
        </p:nvPicPr>
        <p:blipFill>
          <a:blip r:embed="rId10"/>
          <a:stretch>
            <a:fillRect/>
          </a:stretch>
        </p:blipFill>
        <p:spPr>
          <a:xfrm>
            <a:off x="9954073" y="2756518"/>
            <a:ext cx="1867136" cy="1405232"/>
          </a:xfrm>
          <a:prstGeom prst="rect">
            <a:avLst/>
          </a:prstGeom>
        </p:spPr>
      </p:pic>
      <p:pic>
        <p:nvPicPr>
          <p:cNvPr id="25" name="Picture 24">
            <a:extLst>
              <a:ext uri="{FF2B5EF4-FFF2-40B4-BE49-F238E27FC236}">
                <a16:creationId xmlns:a16="http://schemas.microsoft.com/office/drawing/2014/main" id="{970CC6B0-556E-F0B8-CA2E-D68FDABADD27}"/>
              </a:ext>
            </a:extLst>
          </p:cNvPr>
          <p:cNvPicPr>
            <a:picLocks noChangeAspect="1"/>
          </p:cNvPicPr>
          <p:nvPr/>
        </p:nvPicPr>
        <p:blipFill>
          <a:blip r:embed="rId11"/>
          <a:stretch>
            <a:fillRect/>
          </a:stretch>
        </p:blipFill>
        <p:spPr>
          <a:xfrm>
            <a:off x="10059811" y="1334552"/>
            <a:ext cx="1697988" cy="1372704"/>
          </a:xfrm>
          <a:prstGeom prst="rect">
            <a:avLst/>
          </a:prstGeom>
        </p:spPr>
      </p:pic>
      <p:pic>
        <p:nvPicPr>
          <p:cNvPr id="27" name="Picture 26">
            <a:extLst>
              <a:ext uri="{FF2B5EF4-FFF2-40B4-BE49-F238E27FC236}">
                <a16:creationId xmlns:a16="http://schemas.microsoft.com/office/drawing/2014/main" id="{BCC47A14-B15A-9438-7FD6-07DA7064F08B}"/>
              </a:ext>
            </a:extLst>
          </p:cNvPr>
          <p:cNvPicPr>
            <a:picLocks noChangeAspect="1"/>
          </p:cNvPicPr>
          <p:nvPr/>
        </p:nvPicPr>
        <p:blipFill>
          <a:blip r:embed="rId12"/>
          <a:stretch>
            <a:fillRect/>
          </a:stretch>
        </p:blipFill>
        <p:spPr>
          <a:xfrm>
            <a:off x="9807694" y="4219913"/>
            <a:ext cx="2159894" cy="1424749"/>
          </a:xfrm>
          <a:prstGeom prst="rect">
            <a:avLst/>
          </a:prstGeom>
        </p:spPr>
      </p:pic>
      <p:sp>
        <p:nvSpPr>
          <p:cNvPr id="5" name="Rectangle 4">
            <a:extLst>
              <a:ext uri="{FF2B5EF4-FFF2-40B4-BE49-F238E27FC236}">
                <a16:creationId xmlns:a16="http://schemas.microsoft.com/office/drawing/2014/main" id="{12DBC9AA-00B8-5A62-3557-D0ABD13456A4}"/>
              </a:ext>
            </a:extLst>
          </p:cNvPr>
          <p:cNvSpPr/>
          <p:nvPr/>
        </p:nvSpPr>
        <p:spPr>
          <a:xfrm>
            <a:off x="2164469" y="5982737"/>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Mil</a:t>
            </a:r>
          </a:p>
        </p:txBody>
      </p:sp>
      <p:sp>
        <p:nvSpPr>
          <p:cNvPr id="8" name="Rectangle 7">
            <a:extLst>
              <a:ext uri="{FF2B5EF4-FFF2-40B4-BE49-F238E27FC236}">
                <a16:creationId xmlns:a16="http://schemas.microsoft.com/office/drawing/2014/main" id="{06026A85-7A52-AE93-F5FB-2A3A3D250623}"/>
              </a:ext>
            </a:extLst>
          </p:cNvPr>
          <p:cNvSpPr/>
          <p:nvPr/>
        </p:nvSpPr>
        <p:spPr>
          <a:xfrm>
            <a:off x="9148172" y="5857819"/>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Civ</a:t>
            </a:r>
          </a:p>
        </p:txBody>
      </p:sp>
    </p:spTree>
    <p:extLst>
      <p:ext uri="{BB962C8B-B14F-4D97-AF65-F5344CB8AC3E}">
        <p14:creationId xmlns:p14="http://schemas.microsoft.com/office/powerpoint/2010/main" val="362970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2E96-10DA-EA0F-53BE-1297D23D6601}"/>
              </a:ext>
            </a:extLst>
          </p:cNvPr>
          <p:cNvSpPr>
            <a:spLocks noGrp="1"/>
          </p:cNvSpPr>
          <p:nvPr>
            <p:ph type="title"/>
          </p:nvPr>
        </p:nvSpPr>
        <p:spPr/>
        <p:txBody>
          <a:bodyPr/>
          <a:lstStyle/>
          <a:p>
            <a:r>
              <a:rPr lang="en-US" dirty="0"/>
              <a:t>Tree_1</a:t>
            </a:r>
          </a:p>
        </p:txBody>
      </p:sp>
      <p:sp>
        <p:nvSpPr>
          <p:cNvPr id="4" name="Rectangle 3">
            <a:extLst>
              <a:ext uri="{FF2B5EF4-FFF2-40B4-BE49-F238E27FC236}">
                <a16:creationId xmlns:a16="http://schemas.microsoft.com/office/drawing/2014/main" id="{700EB553-F477-189D-C58A-36EFB508C798}"/>
              </a:ext>
            </a:extLst>
          </p:cNvPr>
          <p:cNvSpPr/>
          <p:nvPr/>
        </p:nvSpPr>
        <p:spPr>
          <a:xfrm>
            <a:off x="4734951" y="1942499"/>
            <a:ext cx="1960098"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Passengers visible?</a:t>
            </a:r>
          </a:p>
        </p:txBody>
      </p:sp>
      <p:sp>
        <p:nvSpPr>
          <p:cNvPr id="5" name="Rectangle 4">
            <a:extLst>
              <a:ext uri="{FF2B5EF4-FFF2-40B4-BE49-F238E27FC236}">
                <a16:creationId xmlns:a16="http://schemas.microsoft.com/office/drawing/2014/main" id="{705D8682-A4F1-09B8-1197-EA4B897DDBA9}"/>
              </a:ext>
            </a:extLst>
          </p:cNvPr>
          <p:cNvSpPr/>
          <p:nvPr/>
        </p:nvSpPr>
        <p:spPr>
          <a:xfrm>
            <a:off x="3489983" y="3389095"/>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Civ</a:t>
            </a:r>
          </a:p>
        </p:txBody>
      </p:sp>
      <p:sp>
        <p:nvSpPr>
          <p:cNvPr id="6" name="Rectangle 5">
            <a:extLst>
              <a:ext uri="{FF2B5EF4-FFF2-40B4-BE49-F238E27FC236}">
                <a16:creationId xmlns:a16="http://schemas.microsoft.com/office/drawing/2014/main" id="{1C061762-5533-EC16-ED96-02403E966B9B}"/>
              </a:ext>
            </a:extLst>
          </p:cNvPr>
          <p:cNvSpPr/>
          <p:nvPr/>
        </p:nvSpPr>
        <p:spPr>
          <a:xfrm>
            <a:off x="6451325" y="3389096"/>
            <a:ext cx="1472650" cy="687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Big Tires?</a:t>
            </a:r>
          </a:p>
        </p:txBody>
      </p:sp>
      <p:cxnSp>
        <p:nvCxnSpPr>
          <p:cNvPr id="7" name="Straight Arrow Connector 6">
            <a:extLst>
              <a:ext uri="{FF2B5EF4-FFF2-40B4-BE49-F238E27FC236}">
                <a16:creationId xmlns:a16="http://schemas.microsoft.com/office/drawing/2014/main" id="{A51FAF93-E687-4FFB-5342-C63F7B22AC39}"/>
              </a:ext>
            </a:extLst>
          </p:cNvPr>
          <p:cNvCxnSpPr>
            <a:stCxn id="4" idx="2"/>
            <a:endCxn id="5" idx="0"/>
          </p:cNvCxnSpPr>
          <p:nvPr/>
        </p:nvCxnSpPr>
        <p:spPr>
          <a:xfrm flipH="1">
            <a:off x="4226308" y="2629502"/>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41CF6B-1F24-70FF-FA22-C59423BD4CCA}"/>
              </a:ext>
            </a:extLst>
          </p:cNvPr>
          <p:cNvSpPr txBox="1"/>
          <p:nvPr/>
        </p:nvSpPr>
        <p:spPr>
          <a:xfrm>
            <a:off x="4130140" y="2823096"/>
            <a:ext cx="655120" cy="515985"/>
          </a:xfrm>
          <a:prstGeom prst="rect">
            <a:avLst/>
          </a:prstGeom>
          <a:noFill/>
        </p:spPr>
        <p:txBody>
          <a:bodyPr wrap="square" rtlCol="0">
            <a:spAutoFit/>
          </a:bodyPr>
          <a:lstStyle/>
          <a:p>
            <a:r>
              <a:rPr lang="en-US" sz="2400" dirty="0"/>
              <a:t>Yes</a:t>
            </a:r>
          </a:p>
        </p:txBody>
      </p:sp>
      <p:cxnSp>
        <p:nvCxnSpPr>
          <p:cNvPr id="9" name="Straight Arrow Connector 8">
            <a:extLst>
              <a:ext uri="{FF2B5EF4-FFF2-40B4-BE49-F238E27FC236}">
                <a16:creationId xmlns:a16="http://schemas.microsoft.com/office/drawing/2014/main" id="{F8860E48-F577-1516-16BE-65877095AAD6}"/>
              </a:ext>
            </a:extLst>
          </p:cNvPr>
          <p:cNvCxnSpPr>
            <a:stCxn id="4" idx="2"/>
            <a:endCxn id="6" idx="0"/>
          </p:cNvCxnSpPr>
          <p:nvPr/>
        </p:nvCxnSpPr>
        <p:spPr>
          <a:xfrm>
            <a:off x="5715000" y="2629502"/>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3D608E-B223-BD97-4E0A-74C711089EEA}"/>
              </a:ext>
            </a:extLst>
          </p:cNvPr>
          <p:cNvSpPr txBox="1"/>
          <p:nvPr/>
        </p:nvSpPr>
        <p:spPr>
          <a:xfrm>
            <a:off x="6765277" y="2753094"/>
            <a:ext cx="655120" cy="286657"/>
          </a:xfrm>
          <a:prstGeom prst="rect">
            <a:avLst/>
          </a:prstGeom>
          <a:noFill/>
        </p:spPr>
        <p:txBody>
          <a:bodyPr wrap="square" rtlCol="0">
            <a:spAutoFit/>
          </a:bodyPr>
          <a:lstStyle/>
          <a:p>
            <a:r>
              <a:rPr lang="en-US" sz="2400" dirty="0"/>
              <a:t>No</a:t>
            </a:r>
          </a:p>
        </p:txBody>
      </p:sp>
      <p:sp>
        <p:nvSpPr>
          <p:cNvPr id="11" name="Rectangle 10">
            <a:extLst>
              <a:ext uri="{FF2B5EF4-FFF2-40B4-BE49-F238E27FC236}">
                <a16:creationId xmlns:a16="http://schemas.microsoft.com/office/drawing/2014/main" id="{AE2B115F-5C0F-227F-230A-4636E14701A1}"/>
              </a:ext>
            </a:extLst>
          </p:cNvPr>
          <p:cNvSpPr/>
          <p:nvPr/>
        </p:nvSpPr>
        <p:spPr>
          <a:xfrm>
            <a:off x="4962633" y="4870966"/>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Mil</a:t>
            </a:r>
          </a:p>
        </p:txBody>
      </p:sp>
      <p:sp>
        <p:nvSpPr>
          <p:cNvPr id="12" name="Rectangle 11">
            <a:extLst>
              <a:ext uri="{FF2B5EF4-FFF2-40B4-BE49-F238E27FC236}">
                <a16:creationId xmlns:a16="http://schemas.microsoft.com/office/drawing/2014/main" id="{FBC061D1-CD7F-8310-9D6C-85CE4DF6E85B}"/>
              </a:ext>
            </a:extLst>
          </p:cNvPr>
          <p:cNvSpPr/>
          <p:nvPr/>
        </p:nvSpPr>
        <p:spPr>
          <a:xfrm>
            <a:off x="7923975" y="4870967"/>
            <a:ext cx="1472650" cy="6870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t>Civ</a:t>
            </a:r>
          </a:p>
        </p:txBody>
      </p:sp>
      <p:cxnSp>
        <p:nvCxnSpPr>
          <p:cNvPr id="13" name="Straight Arrow Connector 12">
            <a:extLst>
              <a:ext uri="{FF2B5EF4-FFF2-40B4-BE49-F238E27FC236}">
                <a16:creationId xmlns:a16="http://schemas.microsoft.com/office/drawing/2014/main" id="{2CE200E0-10B6-1969-5DD4-757432A2859E}"/>
              </a:ext>
            </a:extLst>
          </p:cNvPr>
          <p:cNvCxnSpPr>
            <a:endCxn id="11" idx="0"/>
          </p:cNvCxnSpPr>
          <p:nvPr/>
        </p:nvCxnSpPr>
        <p:spPr>
          <a:xfrm flipH="1">
            <a:off x="5698958" y="4111373"/>
            <a:ext cx="1488692" cy="759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B0D2F1-993B-1E68-703F-4A989F79F929}"/>
              </a:ext>
            </a:extLst>
          </p:cNvPr>
          <p:cNvSpPr txBox="1"/>
          <p:nvPr/>
        </p:nvSpPr>
        <p:spPr>
          <a:xfrm>
            <a:off x="5602790" y="4304967"/>
            <a:ext cx="655120" cy="515985"/>
          </a:xfrm>
          <a:prstGeom prst="rect">
            <a:avLst/>
          </a:prstGeom>
          <a:noFill/>
        </p:spPr>
        <p:txBody>
          <a:bodyPr wrap="square" rtlCol="0">
            <a:spAutoFit/>
          </a:bodyPr>
          <a:lstStyle/>
          <a:p>
            <a:r>
              <a:rPr lang="en-US" sz="2400" dirty="0"/>
              <a:t>Yes</a:t>
            </a:r>
          </a:p>
        </p:txBody>
      </p:sp>
      <p:cxnSp>
        <p:nvCxnSpPr>
          <p:cNvPr id="15" name="Straight Arrow Connector 14">
            <a:extLst>
              <a:ext uri="{FF2B5EF4-FFF2-40B4-BE49-F238E27FC236}">
                <a16:creationId xmlns:a16="http://schemas.microsoft.com/office/drawing/2014/main" id="{ADB54127-E02A-2D2C-5E1A-DD93F9745D20}"/>
              </a:ext>
            </a:extLst>
          </p:cNvPr>
          <p:cNvCxnSpPr>
            <a:endCxn id="12" idx="0"/>
          </p:cNvCxnSpPr>
          <p:nvPr/>
        </p:nvCxnSpPr>
        <p:spPr>
          <a:xfrm>
            <a:off x="7187650" y="4111373"/>
            <a:ext cx="1472650" cy="75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28B0A8-4ED8-B101-3536-0814A9109A29}"/>
              </a:ext>
            </a:extLst>
          </p:cNvPr>
          <p:cNvSpPr txBox="1"/>
          <p:nvPr/>
        </p:nvSpPr>
        <p:spPr>
          <a:xfrm>
            <a:off x="8237927" y="4234965"/>
            <a:ext cx="655120" cy="286657"/>
          </a:xfrm>
          <a:prstGeom prst="rect">
            <a:avLst/>
          </a:prstGeom>
          <a:noFill/>
        </p:spPr>
        <p:txBody>
          <a:bodyPr wrap="square" rtlCol="0">
            <a:spAutoFit/>
          </a:bodyPr>
          <a:lstStyle/>
          <a:p>
            <a:r>
              <a:rPr lang="en-US" sz="2400" dirty="0"/>
              <a:t>No</a:t>
            </a:r>
          </a:p>
        </p:txBody>
      </p:sp>
      <p:pic>
        <p:nvPicPr>
          <p:cNvPr id="17" name="Picture 16">
            <a:extLst>
              <a:ext uri="{FF2B5EF4-FFF2-40B4-BE49-F238E27FC236}">
                <a16:creationId xmlns:a16="http://schemas.microsoft.com/office/drawing/2014/main" id="{F72B2660-09FC-F3A4-D29E-21187D87A75D}"/>
              </a:ext>
            </a:extLst>
          </p:cNvPr>
          <p:cNvPicPr>
            <a:picLocks noChangeAspect="1"/>
          </p:cNvPicPr>
          <p:nvPr/>
        </p:nvPicPr>
        <p:blipFill>
          <a:blip r:embed="rId3"/>
          <a:stretch>
            <a:fillRect/>
          </a:stretch>
        </p:blipFill>
        <p:spPr>
          <a:xfrm>
            <a:off x="9485405" y="1297892"/>
            <a:ext cx="971186" cy="637341"/>
          </a:xfrm>
          <a:prstGeom prst="rect">
            <a:avLst/>
          </a:prstGeom>
        </p:spPr>
      </p:pic>
      <p:pic>
        <p:nvPicPr>
          <p:cNvPr id="18" name="Picture 17">
            <a:extLst>
              <a:ext uri="{FF2B5EF4-FFF2-40B4-BE49-F238E27FC236}">
                <a16:creationId xmlns:a16="http://schemas.microsoft.com/office/drawing/2014/main" id="{5EE57457-17E6-2922-553D-C89035A15019}"/>
              </a:ext>
            </a:extLst>
          </p:cNvPr>
          <p:cNvPicPr>
            <a:picLocks noChangeAspect="1"/>
          </p:cNvPicPr>
          <p:nvPr/>
        </p:nvPicPr>
        <p:blipFill>
          <a:blip r:embed="rId4"/>
          <a:stretch>
            <a:fillRect/>
          </a:stretch>
        </p:blipFill>
        <p:spPr>
          <a:xfrm>
            <a:off x="8426696" y="1314447"/>
            <a:ext cx="1034645" cy="604233"/>
          </a:xfrm>
          <a:prstGeom prst="rect">
            <a:avLst/>
          </a:prstGeom>
        </p:spPr>
      </p:pic>
      <p:pic>
        <p:nvPicPr>
          <p:cNvPr id="19" name="Picture 18">
            <a:extLst>
              <a:ext uri="{FF2B5EF4-FFF2-40B4-BE49-F238E27FC236}">
                <a16:creationId xmlns:a16="http://schemas.microsoft.com/office/drawing/2014/main" id="{941704B4-9CF3-5CFB-D2C5-32F02E2C397E}"/>
              </a:ext>
            </a:extLst>
          </p:cNvPr>
          <p:cNvPicPr>
            <a:picLocks noChangeAspect="1"/>
          </p:cNvPicPr>
          <p:nvPr/>
        </p:nvPicPr>
        <p:blipFill>
          <a:blip r:embed="rId5"/>
          <a:stretch>
            <a:fillRect/>
          </a:stretch>
        </p:blipFill>
        <p:spPr>
          <a:xfrm>
            <a:off x="7997822" y="1967389"/>
            <a:ext cx="886207" cy="616095"/>
          </a:xfrm>
          <a:prstGeom prst="rect">
            <a:avLst/>
          </a:prstGeom>
        </p:spPr>
      </p:pic>
      <p:pic>
        <p:nvPicPr>
          <p:cNvPr id="20" name="Picture 19">
            <a:extLst>
              <a:ext uri="{FF2B5EF4-FFF2-40B4-BE49-F238E27FC236}">
                <a16:creationId xmlns:a16="http://schemas.microsoft.com/office/drawing/2014/main" id="{EB479B3B-E2BF-68F5-36F7-A1F45462FE62}"/>
              </a:ext>
            </a:extLst>
          </p:cNvPr>
          <p:cNvPicPr>
            <a:picLocks noChangeAspect="1"/>
          </p:cNvPicPr>
          <p:nvPr/>
        </p:nvPicPr>
        <p:blipFill>
          <a:blip r:embed="rId6"/>
          <a:stretch>
            <a:fillRect/>
          </a:stretch>
        </p:blipFill>
        <p:spPr>
          <a:xfrm>
            <a:off x="9973736" y="1954195"/>
            <a:ext cx="1145007" cy="634583"/>
          </a:xfrm>
          <a:prstGeom prst="rect">
            <a:avLst/>
          </a:prstGeom>
        </p:spPr>
      </p:pic>
      <p:pic>
        <p:nvPicPr>
          <p:cNvPr id="21" name="Picture 20">
            <a:extLst>
              <a:ext uri="{FF2B5EF4-FFF2-40B4-BE49-F238E27FC236}">
                <a16:creationId xmlns:a16="http://schemas.microsoft.com/office/drawing/2014/main" id="{B0D86095-6B6B-A171-34AD-CB56CB402B5F}"/>
              </a:ext>
            </a:extLst>
          </p:cNvPr>
          <p:cNvPicPr>
            <a:picLocks noChangeAspect="1"/>
          </p:cNvPicPr>
          <p:nvPr/>
        </p:nvPicPr>
        <p:blipFill>
          <a:blip r:embed="rId7"/>
          <a:stretch>
            <a:fillRect/>
          </a:stretch>
        </p:blipFill>
        <p:spPr>
          <a:xfrm>
            <a:off x="8893116" y="1934040"/>
            <a:ext cx="1058290" cy="701075"/>
          </a:xfrm>
          <a:prstGeom prst="rect">
            <a:avLst/>
          </a:prstGeom>
        </p:spPr>
      </p:pic>
      <p:pic>
        <p:nvPicPr>
          <p:cNvPr id="22" name="Picture 21">
            <a:extLst>
              <a:ext uri="{FF2B5EF4-FFF2-40B4-BE49-F238E27FC236}">
                <a16:creationId xmlns:a16="http://schemas.microsoft.com/office/drawing/2014/main" id="{99153011-E48F-CEEE-41B9-8753AC1081E2}"/>
              </a:ext>
            </a:extLst>
          </p:cNvPr>
          <p:cNvPicPr>
            <a:picLocks noChangeAspect="1"/>
          </p:cNvPicPr>
          <p:nvPr/>
        </p:nvPicPr>
        <p:blipFill>
          <a:blip r:embed="rId8"/>
          <a:stretch>
            <a:fillRect/>
          </a:stretch>
        </p:blipFill>
        <p:spPr>
          <a:xfrm>
            <a:off x="8046087" y="2642893"/>
            <a:ext cx="847029" cy="629065"/>
          </a:xfrm>
          <a:prstGeom prst="rect">
            <a:avLst/>
          </a:prstGeom>
        </p:spPr>
      </p:pic>
      <p:pic>
        <p:nvPicPr>
          <p:cNvPr id="23" name="Picture 22">
            <a:extLst>
              <a:ext uri="{FF2B5EF4-FFF2-40B4-BE49-F238E27FC236}">
                <a16:creationId xmlns:a16="http://schemas.microsoft.com/office/drawing/2014/main" id="{11E1A6EF-4960-3B26-2539-F6E4B11B4EDE}"/>
              </a:ext>
            </a:extLst>
          </p:cNvPr>
          <p:cNvPicPr>
            <a:picLocks noChangeAspect="1"/>
          </p:cNvPicPr>
          <p:nvPr/>
        </p:nvPicPr>
        <p:blipFill>
          <a:blip r:embed="rId9"/>
          <a:stretch>
            <a:fillRect/>
          </a:stretch>
        </p:blipFill>
        <p:spPr>
          <a:xfrm>
            <a:off x="8917180" y="2660815"/>
            <a:ext cx="1034645" cy="631823"/>
          </a:xfrm>
          <a:prstGeom prst="rect">
            <a:avLst/>
          </a:prstGeom>
        </p:spPr>
      </p:pic>
      <p:pic>
        <p:nvPicPr>
          <p:cNvPr id="24" name="Picture 23">
            <a:extLst>
              <a:ext uri="{FF2B5EF4-FFF2-40B4-BE49-F238E27FC236}">
                <a16:creationId xmlns:a16="http://schemas.microsoft.com/office/drawing/2014/main" id="{28BCB7C8-2A84-3BCA-1E98-06311A02D7D4}"/>
              </a:ext>
            </a:extLst>
          </p:cNvPr>
          <p:cNvPicPr>
            <a:picLocks noChangeAspect="1"/>
          </p:cNvPicPr>
          <p:nvPr/>
        </p:nvPicPr>
        <p:blipFill>
          <a:blip r:embed="rId3"/>
          <a:stretch>
            <a:fillRect/>
          </a:stretch>
        </p:blipFill>
        <p:spPr>
          <a:xfrm>
            <a:off x="5282846" y="5591266"/>
            <a:ext cx="882896" cy="579401"/>
          </a:xfrm>
          <a:prstGeom prst="rect">
            <a:avLst/>
          </a:prstGeom>
        </p:spPr>
      </p:pic>
      <p:pic>
        <p:nvPicPr>
          <p:cNvPr id="25" name="Picture 24">
            <a:extLst>
              <a:ext uri="{FF2B5EF4-FFF2-40B4-BE49-F238E27FC236}">
                <a16:creationId xmlns:a16="http://schemas.microsoft.com/office/drawing/2014/main" id="{CC41D3D4-659C-8913-D43C-E36A6CA6BF8A}"/>
              </a:ext>
            </a:extLst>
          </p:cNvPr>
          <p:cNvPicPr>
            <a:picLocks noChangeAspect="1"/>
          </p:cNvPicPr>
          <p:nvPr/>
        </p:nvPicPr>
        <p:blipFill>
          <a:blip r:embed="rId4"/>
          <a:stretch>
            <a:fillRect/>
          </a:stretch>
        </p:blipFill>
        <p:spPr>
          <a:xfrm>
            <a:off x="4299213" y="5606316"/>
            <a:ext cx="940586" cy="549303"/>
          </a:xfrm>
          <a:prstGeom prst="rect">
            <a:avLst/>
          </a:prstGeom>
        </p:spPr>
      </p:pic>
      <p:pic>
        <p:nvPicPr>
          <p:cNvPr id="26" name="Picture 25">
            <a:extLst>
              <a:ext uri="{FF2B5EF4-FFF2-40B4-BE49-F238E27FC236}">
                <a16:creationId xmlns:a16="http://schemas.microsoft.com/office/drawing/2014/main" id="{4F0969C5-EC39-AE6A-338E-7504C88DF8D9}"/>
              </a:ext>
            </a:extLst>
          </p:cNvPr>
          <p:cNvPicPr>
            <a:picLocks noChangeAspect="1"/>
          </p:cNvPicPr>
          <p:nvPr/>
        </p:nvPicPr>
        <p:blipFill>
          <a:blip r:embed="rId5"/>
          <a:stretch>
            <a:fillRect/>
          </a:stretch>
        </p:blipFill>
        <p:spPr>
          <a:xfrm>
            <a:off x="4505828" y="6203966"/>
            <a:ext cx="732403" cy="509169"/>
          </a:xfrm>
          <a:prstGeom prst="rect">
            <a:avLst/>
          </a:prstGeom>
        </p:spPr>
      </p:pic>
      <p:pic>
        <p:nvPicPr>
          <p:cNvPr id="27" name="Picture 26">
            <a:extLst>
              <a:ext uri="{FF2B5EF4-FFF2-40B4-BE49-F238E27FC236}">
                <a16:creationId xmlns:a16="http://schemas.microsoft.com/office/drawing/2014/main" id="{24D8778B-0FF2-58D6-0B36-6A0080B3DC0D}"/>
              </a:ext>
            </a:extLst>
          </p:cNvPr>
          <p:cNvPicPr>
            <a:picLocks noChangeAspect="1"/>
          </p:cNvPicPr>
          <p:nvPr/>
        </p:nvPicPr>
        <p:blipFill>
          <a:blip r:embed="rId6"/>
          <a:stretch>
            <a:fillRect/>
          </a:stretch>
        </p:blipFill>
        <p:spPr>
          <a:xfrm>
            <a:off x="6165885" y="5585232"/>
            <a:ext cx="1040915" cy="576894"/>
          </a:xfrm>
          <a:prstGeom prst="rect">
            <a:avLst/>
          </a:prstGeom>
        </p:spPr>
      </p:pic>
      <p:pic>
        <p:nvPicPr>
          <p:cNvPr id="28" name="Picture 27">
            <a:extLst>
              <a:ext uri="{FF2B5EF4-FFF2-40B4-BE49-F238E27FC236}">
                <a16:creationId xmlns:a16="http://schemas.microsoft.com/office/drawing/2014/main" id="{37BA3EB7-856E-9E54-78F1-600E8739347E}"/>
              </a:ext>
            </a:extLst>
          </p:cNvPr>
          <p:cNvPicPr>
            <a:picLocks noChangeAspect="1"/>
          </p:cNvPicPr>
          <p:nvPr/>
        </p:nvPicPr>
        <p:blipFill>
          <a:blip r:embed="rId7"/>
          <a:stretch>
            <a:fillRect/>
          </a:stretch>
        </p:blipFill>
        <p:spPr>
          <a:xfrm>
            <a:off x="5254299" y="6189389"/>
            <a:ext cx="962082" cy="637341"/>
          </a:xfrm>
          <a:prstGeom prst="rect">
            <a:avLst/>
          </a:prstGeom>
        </p:spPr>
      </p:pic>
      <p:pic>
        <p:nvPicPr>
          <p:cNvPr id="29" name="Picture 28">
            <a:extLst>
              <a:ext uri="{FF2B5EF4-FFF2-40B4-BE49-F238E27FC236}">
                <a16:creationId xmlns:a16="http://schemas.microsoft.com/office/drawing/2014/main" id="{176A5ECB-AEE2-3F17-A0B2-B10EF5C001C9}"/>
              </a:ext>
            </a:extLst>
          </p:cNvPr>
          <p:cNvPicPr>
            <a:picLocks noChangeAspect="1"/>
          </p:cNvPicPr>
          <p:nvPr/>
        </p:nvPicPr>
        <p:blipFill>
          <a:blip r:embed="rId8"/>
          <a:stretch>
            <a:fillRect/>
          </a:stretch>
        </p:blipFill>
        <p:spPr>
          <a:xfrm>
            <a:off x="8150772" y="5688968"/>
            <a:ext cx="847029" cy="629065"/>
          </a:xfrm>
          <a:prstGeom prst="rect">
            <a:avLst/>
          </a:prstGeom>
        </p:spPr>
      </p:pic>
      <p:pic>
        <p:nvPicPr>
          <p:cNvPr id="30" name="Picture 29">
            <a:extLst>
              <a:ext uri="{FF2B5EF4-FFF2-40B4-BE49-F238E27FC236}">
                <a16:creationId xmlns:a16="http://schemas.microsoft.com/office/drawing/2014/main" id="{9FF7B9EA-9411-E864-CFB8-6F3353FAD7A9}"/>
              </a:ext>
            </a:extLst>
          </p:cNvPr>
          <p:cNvPicPr>
            <a:picLocks noChangeAspect="1"/>
          </p:cNvPicPr>
          <p:nvPr/>
        </p:nvPicPr>
        <p:blipFill>
          <a:blip r:embed="rId9"/>
          <a:stretch>
            <a:fillRect/>
          </a:stretch>
        </p:blipFill>
        <p:spPr>
          <a:xfrm>
            <a:off x="9021865" y="5688968"/>
            <a:ext cx="1034645" cy="631823"/>
          </a:xfrm>
          <a:prstGeom prst="rect">
            <a:avLst/>
          </a:prstGeom>
        </p:spPr>
      </p:pic>
      <p:pic>
        <p:nvPicPr>
          <p:cNvPr id="31" name="Picture 30">
            <a:extLst>
              <a:ext uri="{FF2B5EF4-FFF2-40B4-BE49-F238E27FC236}">
                <a16:creationId xmlns:a16="http://schemas.microsoft.com/office/drawing/2014/main" id="{27CD232A-A714-6956-53BA-1D4FAAE98239}"/>
              </a:ext>
            </a:extLst>
          </p:cNvPr>
          <p:cNvPicPr>
            <a:picLocks noChangeAspect="1"/>
          </p:cNvPicPr>
          <p:nvPr/>
        </p:nvPicPr>
        <p:blipFill>
          <a:blip r:embed="rId10"/>
          <a:stretch>
            <a:fillRect/>
          </a:stretch>
        </p:blipFill>
        <p:spPr>
          <a:xfrm>
            <a:off x="1461523" y="3746767"/>
            <a:ext cx="1053949" cy="793217"/>
          </a:xfrm>
          <a:prstGeom prst="rect">
            <a:avLst/>
          </a:prstGeom>
        </p:spPr>
      </p:pic>
      <p:pic>
        <p:nvPicPr>
          <p:cNvPr id="32" name="Picture 31">
            <a:extLst>
              <a:ext uri="{FF2B5EF4-FFF2-40B4-BE49-F238E27FC236}">
                <a16:creationId xmlns:a16="http://schemas.microsoft.com/office/drawing/2014/main" id="{06C1D093-2167-BC9D-5C24-5A66F49EC799}"/>
              </a:ext>
            </a:extLst>
          </p:cNvPr>
          <p:cNvPicPr>
            <a:picLocks noChangeAspect="1"/>
          </p:cNvPicPr>
          <p:nvPr/>
        </p:nvPicPr>
        <p:blipFill>
          <a:blip r:embed="rId11"/>
          <a:stretch>
            <a:fillRect/>
          </a:stretch>
        </p:blipFill>
        <p:spPr>
          <a:xfrm>
            <a:off x="2515472" y="3746767"/>
            <a:ext cx="958469" cy="774855"/>
          </a:xfrm>
          <a:prstGeom prst="rect">
            <a:avLst/>
          </a:prstGeom>
        </p:spPr>
      </p:pic>
      <p:pic>
        <p:nvPicPr>
          <p:cNvPr id="33" name="Picture 32">
            <a:extLst>
              <a:ext uri="{FF2B5EF4-FFF2-40B4-BE49-F238E27FC236}">
                <a16:creationId xmlns:a16="http://schemas.microsoft.com/office/drawing/2014/main" id="{A7D42668-7AF3-BB79-7E65-7489F32CD22C}"/>
              </a:ext>
            </a:extLst>
          </p:cNvPr>
          <p:cNvPicPr>
            <a:picLocks noChangeAspect="1"/>
          </p:cNvPicPr>
          <p:nvPr/>
        </p:nvPicPr>
        <p:blipFill>
          <a:blip r:embed="rId12"/>
          <a:stretch>
            <a:fillRect/>
          </a:stretch>
        </p:blipFill>
        <p:spPr>
          <a:xfrm>
            <a:off x="1964855" y="4531109"/>
            <a:ext cx="1219204" cy="804234"/>
          </a:xfrm>
          <a:prstGeom prst="rect">
            <a:avLst/>
          </a:prstGeom>
        </p:spPr>
      </p:pic>
    </p:spTree>
    <p:extLst>
      <p:ext uri="{BB962C8B-B14F-4D97-AF65-F5344CB8AC3E}">
        <p14:creationId xmlns:p14="http://schemas.microsoft.com/office/powerpoint/2010/main" val="4217020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C374-387E-A731-AE2E-F0EF908C3B29}"/>
              </a:ext>
            </a:extLst>
          </p:cNvPr>
          <p:cNvSpPr>
            <a:spLocks noGrp="1"/>
          </p:cNvSpPr>
          <p:nvPr>
            <p:ph type="title"/>
          </p:nvPr>
        </p:nvSpPr>
        <p:spPr/>
        <p:txBody>
          <a:bodyPr/>
          <a:lstStyle/>
          <a:p>
            <a:r>
              <a:rPr lang="en-US" dirty="0"/>
              <a:t>Bias vs Variance</a:t>
            </a:r>
          </a:p>
        </p:txBody>
      </p:sp>
      <p:pic>
        <p:nvPicPr>
          <p:cNvPr id="6" name="Content Placeholder 5">
            <a:extLst>
              <a:ext uri="{FF2B5EF4-FFF2-40B4-BE49-F238E27FC236}">
                <a16:creationId xmlns:a16="http://schemas.microsoft.com/office/drawing/2014/main" id="{A87AEA50-ECDC-01CE-5054-808F58A13D46}"/>
              </a:ext>
            </a:extLst>
          </p:cNvPr>
          <p:cNvPicPr>
            <a:picLocks noGrp="1" noChangeAspect="1"/>
          </p:cNvPicPr>
          <p:nvPr>
            <p:ph idx="1"/>
          </p:nvPr>
        </p:nvPicPr>
        <p:blipFill>
          <a:blip r:embed="rId3"/>
          <a:stretch>
            <a:fillRect/>
          </a:stretch>
        </p:blipFill>
        <p:spPr>
          <a:xfrm>
            <a:off x="3474005" y="1690688"/>
            <a:ext cx="5243989" cy="4748403"/>
          </a:xfrm>
        </p:spPr>
      </p:pic>
    </p:spTree>
    <p:extLst>
      <p:ext uri="{BB962C8B-B14F-4D97-AF65-F5344CB8AC3E}">
        <p14:creationId xmlns:p14="http://schemas.microsoft.com/office/powerpoint/2010/main" val="38459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3600" kern="1200">
                <a:solidFill>
                  <a:srgbClr val="FFFFFF"/>
                </a:solidFill>
                <a:latin typeface="+mj-lt"/>
                <a:ea typeface="+mj-ea"/>
                <a:cs typeface="+mj-cs"/>
              </a:rPr>
              <a:t>High Bias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16" y="1167602"/>
            <a:ext cx="6780700" cy="4520467"/>
          </a:xfrm>
          <a:prstGeom prst="rect">
            <a:avLst/>
          </a:prstGeom>
        </p:spPr>
      </p:pic>
    </p:spTree>
    <p:extLst>
      <p:ext uri="{BB962C8B-B14F-4D97-AF65-F5344CB8AC3E}">
        <p14:creationId xmlns:p14="http://schemas.microsoft.com/office/powerpoint/2010/main" val="40638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0CEC-0D8E-A74B-A299-15203F589B28}"/>
              </a:ext>
            </a:extLst>
          </p:cNvPr>
          <p:cNvSpPr>
            <a:spLocks noGrp="1"/>
          </p:cNvSpPr>
          <p:nvPr>
            <p:ph type="title"/>
          </p:nvPr>
        </p:nvSpPr>
        <p:spPr/>
        <p:txBody>
          <a:bodyPr/>
          <a:lstStyle/>
          <a:p>
            <a:r>
              <a:rPr lang="en-US"/>
              <a:t>Spot the Difference</a:t>
            </a:r>
            <a:endParaRPr lang="en-US" dirty="0"/>
          </a:p>
        </p:txBody>
      </p:sp>
      <p:pic>
        <p:nvPicPr>
          <p:cNvPr id="10" name="Picture 9">
            <a:extLst>
              <a:ext uri="{FF2B5EF4-FFF2-40B4-BE49-F238E27FC236}">
                <a16:creationId xmlns:a16="http://schemas.microsoft.com/office/drawing/2014/main" id="{427A4127-ACCC-E81D-633D-5F6B1AF6CC3D}"/>
              </a:ext>
            </a:extLst>
          </p:cNvPr>
          <p:cNvPicPr>
            <a:picLocks noChangeAspect="1"/>
          </p:cNvPicPr>
          <p:nvPr/>
        </p:nvPicPr>
        <p:blipFill>
          <a:blip r:embed="rId3"/>
          <a:stretch>
            <a:fillRect/>
          </a:stretch>
        </p:blipFill>
        <p:spPr>
          <a:xfrm>
            <a:off x="322018" y="1857563"/>
            <a:ext cx="5680565" cy="3771523"/>
          </a:xfrm>
          <a:prstGeom prst="rect">
            <a:avLst/>
          </a:prstGeom>
        </p:spPr>
      </p:pic>
      <p:pic>
        <p:nvPicPr>
          <p:cNvPr id="12" name="Picture 11">
            <a:extLst>
              <a:ext uri="{FF2B5EF4-FFF2-40B4-BE49-F238E27FC236}">
                <a16:creationId xmlns:a16="http://schemas.microsoft.com/office/drawing/2014/main" id="{C5B38D3A-5417-5410-B7C2-04EA9A56E709}"/>
              </a:ext>
            </a:extLst>
          </p:cNvPr>
          <p:cNvPicPr>
            <a:picLocks noChangeAspect="1"/>
          </p:cNvPicPr>
          <p:nvPr/>
        </p:nvPicPr>
        <p:blipFill>
          <a:blip r:embed="rId4"/>
          <a:stretch>
            <a:fillRect/>
          </a:stretch>
        </p:blipFill>
        <p:spPr>
          <a:xfrm>
            <a:off x="6135451" y="1864441"/>
            <a:ext cx="5750409" cy="3748242"/>
          </a:xfrm>
          <a:prstGeom prst="rect">
            <a:avLst/>
          </a:prstGeom>
        </p:spPr>
      </p:pic>
    </p:spTree>
    <p:extLst>
      <p:ext uri="{BB962C8B-B14F-4D97-AF65-F5344CB8AC3E}">
        <p14:creationId xmlns:p14="http://schemas.microsoft.com/office/powerpoint/2010/main" val="2094164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448E-BAA1-779E-9060-89EBD2E3DA66}"/>
              </a:ext>
            </a:extLst>
          </p:cNvPr>
          <p:cNvSpPr>
            <a:spLocks noGrp="1"/>
          </p:cNvSpPr>
          <p:nvPr>
            <p:ph type="title"/>
          </p:nvPr>
        </p:nvSpPr>
        <p:spPr/>
        <p:txBody>
          <a:bodyPr/>
          <a:lstStyle/>
          <a:p>
            <a:r>
              <a:rPr lang="en-US" dirty="0"/>
              <a:t>Bias Vs Variance</a:t>
            </a:r>
          </a:p>
        </p:txBody>
      </p:sp>
      <p:pic>
        <p:nvPicPr>
          <p:cNvPr id="5" name="Picture 4">
            <a:extLst>
              <a:ext uri="{FF2B5EF4-FFF2-40B4-BE49-F238E27FC236}">
                <a16:creationId xmlns:a16="http://schemas.microsoft.com/office/drawing/2014/main" id="{DA072D59-7526-384A-FDC8-9E0577EC409E}"/>
              </a:ext>
            </a:extLst>
          </p:cNvPr>
          <p:cNvPicPr>
            <a:picLocks noChangeAspect="1"/>
          </p:cNvPicPr>
          <p:nvPr/>
        </p:nvPicPr>
        <p:blipFill>
          <a:blip r:embed="rId3"/>
          <a:stretch>
            <a:fillRect/>
          </a:stretch>
        </p:blipFill>
        <p:spPr>
          <a:xfrm>
            <a:off x="7630783" y="2185635"/>
            <a:ext cx="3319042" cy="3584008"/>
          </a:xfrm>
          <a:prstGeom prst="rect">
            <a:avLst/>
          </a:prstGeom>
        </p:spPr>
      </p:pic>
      <p:pic>
        <p:nvPicPr>
          <p:cNvPr id="6" name="Picture 5">
            <a:extLst>
              <a:ext uri="{FF2B5EF4-FFF2-40B4-BE49-F238E27FC236}">
                <a16:creationId xmlns:a16="http://schemas.microsoft.com/office/drawing/2014/main" id="{906F330D-BB7C-FDF8-C74D-08D04648E552}"/>
              </a:ext>
            </a:extLst>
          </p:cNvPr>
          <p:cNvPicPr>
            <a:picLocks noChangeAspect="1"/>
          </p:cNvPicPr>
          <p:nvPr/>
        </p:nvPicPr>
        <p:blipFill>
          <a:blip r:embed="rId4"/>
          <a:stretch>
            <a:fillRect/>
          </a:stretch>
        </p:blipFill>
        <p:spPr>
          <a:xfrm>
            <a:off x="417282" y="2347864"/>
            <a:ext cx="4933598" cy="3044229"/>
          </a:xfrm>
          <a:prstGeom prst="rect">
            <a:avLst/>
          </a:prstGeom>
        </p:spPr>
      </p:pic>
      <p:cxnSp>
        <p:nvCxnSpPr>
          <p:cNvPr id="8" name="Straight Arrow Connector 7">
            <a:extLst>
              <a:ext uri="{FF2B5EF4-FFF2-40B4-BE49-F238E27FC236}">
                <a16:creationId xmlns:a16="http://schemas.microsoft.com/office/drawing/2014/main" id="{12BAA5E0-6098-331C-D550-8E419E30CAF7}"/>
              </a:ext>
            </a:extLst>
          </p:cNvPr>
          <p:cNvCxnSpPr/>
          <p:nvPr/>
        </p:nvCxnSpPr>
        <p:spPr>
          <a:xfrm flipV="1">
            <a:off x="5315712" y="4718304"/>
            <a:ext cx="3291840" cy="52425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C194D39-BD9F-2FC6-5BCA-2B37772D36F3}"/>
              </a:ext>
            </a:extLst>
          </p:cNvPr>
          <p:cNvSpPr/>
          <p:nvPr/>
        </p:nvSpPr>
        <p:spPr>
          <a:xfrm>
            <a:off x="8703710" y="4346484"/>
            <a:ext cx="624548" cy="624548"/>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16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CE49-DB6F-4475-A527-30A1338A388C}"/>
              </a:ext>
            </a:extLst>
          </p:cNvPr>
          <p:cNvSpPr>
            <a:spLocks noGrp="1"/>
          </p:cNvSpPr>
          <p:nvPr>
            <p:ph type="title"/>
          </p:nvPr>
        </p:nvSpPr>
        <p:spPr>
          <a:xfrm>
            <a:off x="838200" y="365125"/>
            <a:ext cx="3870512" cy="5807915"/>
          </a:xfrm>
        </p:spPr>
        <p:txBody>
          <a:bodyPr>
            <a:normAutofit/>
          </a:bodyPr>
          <a:lstStyle/>
          <a:p>
            <a:r>
              <a:rPr lang="en-US" sz="6000" dirty="0">
                <a:cs typeface="Calibri Light"/>
              </a:rPr>
              <a:t>The Data Science Workflow</a:t>
            </a:r>
          </a:p>
        </p:txBody>
      </p:sp>
      <p:sp>
        <p:nvSpPr>
          <p:cNvPr id="3" name="Content Placeholder 2">
            <a:extLst>
              <a:ext uri="{FF2B5EF4-FFF2-40B4-BE49-F238E27FC236}">
                <a16:creationId xmlns:a16="http://schemas.microsoft.com/office/drawing/2014/main" id="{C31BB5D6-ACBC-64C3-3FF9-53B828C5B8FB}"/>
              </a:ext>
            </a:extLst>
          </p:cNvPr>
          <p:cNvSpPr>
            <a:spLocks noGrp="1"/>
          </p:cNvSpPr>
          <p:nvPr>
            <p:ph idx="1"/>
          </p:nvPr>
        </p:nvSpPr>
        <p:spPr>
          <a:xfrm>
            <a:off x="5096435" y="368861"/>
            <a:ext cx="6257365" cy="5808102"/>
          </a:xfrm>
        </p:spPr>
        <p:txBody>
          <a:bodyPr vert="horz" lIns="91440" tIns="45720" rIns="91440" bIns="45720" rtlCol="0" anchor="ctr">
            <a:normAutofit/>
          </a:bodyPr>
          <a:lstStyle/>
          <a:p>
            <a:pPr marL="0" indent="0">
              <a:lnSpc>
                <a:spcPct val="100000"/>
              </a:lnSpc>
              <a:spcBef>
                <a:spcPts val="0"/>
              </a:spcBef>
              <a:buNone/>
            </a:pPr>
            <a:r>
              <a:rPr lang="en-US" sz="5400" dirty="0">
                <a:latin typeface="Calibri Light"/>
                <a:ea typeface="+mn-lt"/>
                <a:cs typeface="Calibri Light"/>
              </a:rPr>
              <a:t>Ask questions</a:t>
            </a:r>
            <a:endParaRPr lang="en-US" sz="5400" dirty="0">
              <a:latin typeface="Calibri Light"/>
              <a:cs typeface="Calibri Light"/>
            </a:endParaRPr>
          </a:p>
          <a:p>
            <a:pPr marL="0" indent="0">
              <a:lnSpc>
                <a:spcPct val="100000"/>
              </a:lnSpc>
              <a:spcBef>
                <a:spcPts val="0"/>
              </a:spcBef>
              <a:buNone/>
            </a:pPr>
            <a:r>
              <a:rPr lang="en-US" sz="5400" dirty="0">
                <a:latin typeface="Calibri Light"/>
                <a:ea typeface="+mn-lt"/>
                <a:cs typeface="Calibri Light"/>
              </a:rPr>
              <a:t>Prepare and Plan</a:t>
            </a:r>
          </a:p>
          <a:p>
            <a:pPr marL="0" indent="0">
              <a:lnSpc>
                <a:spcPct val="100000"/>
              </a:lnSpc>
              <a:spcBef>
                <a:spcPts val="0"/>
              </a:spcBef>
              <a:buNone/>
            </a:pPr>
            <a:r>
              <a:rPr lang="en-US" sz="5400" dirty="0">
                <a:latin typeface="Calibri Light"/>
                <a:ea typeface="+mn-lt"/>
                <a:cs typeface="Calibri Light"/>
              </a:rPr>
              <a:t>Process</a:t>
            </a:r>
          </a:p>
          <a:p>
            <a:pPr marL="0" indent="0">
              <a:lnSpc>
                <a:spcPct val="100000"/>
              </a:lnSpc>
              <a:spcBef>
                <a:spcPts val="0"/>
              </a:spcBef>
              <a:buNone/>
            </a:pPr>
            <a:r>
              <a:rPr lang="en-US" sz="5400" dirty="0">
                <a:latin typeface="Calibri Light"/>
                <a:ea typeface="+mn-lt"/>
                <a:cs typeface="Calibri Light"/>
              </a:rPr>
              <a:t>Analyze </a:t>
            </a:r>
          </a:p>
          <a:p>
            <a:pPr marL="0" indent="0">
              <a:lnSpc>
                <a:spcPct val="100000"/>
              </a:lnSpc>
              <a:spcBef>
                <a:spcPts val="0"/>
              </a:spcBef>
              <a:buNone/>
            </a:pPr>
            <a:r>
              <a:rPr lang="en-US" sz="5400" dirty="0">
                <a:latin typeface="Calibri Light"/>
                <a:ea typeface="+mn-lt"/>
                <a:cs typeface="Calibri Light"/>
              </a:rPr>
              <a:t>Share and Act</a:t>
            </a:r>
            <a:endParaRPr lang="en-US" sz="5400" dirty="0">
              <a:latin typeface="Calibri Light"/>
              <a:cs typeface="Calibri Light"/>
            </a:endParaRPr>
          </a:p>
        </p:txBody>
      </p:sp>
      <p:cxnSp>
        <p:nvCxnSpPr>
          <p:cNvPr id="7" name="Straight Arrow Connector 6">
            <a:extLst>
              <a:ext uri="{FF2B5EF4-FFF2-40B4-BE49-F238E27FC236}">
                <a16:creationId xmlns:a16="http://schemas.microsoft.com/office/drawing/2014/main" id="{F0A054A0-9C46-4DBC-1EF3-F7854688571E}"/>
              </a:ext>
            </a:extLst>
          </p:cNvPr>
          <p:cNvCxnSpPr/>
          <p:nvPr/>
        </p:nvCxnSpPr>
        <p:spPr>
          <a:xfrm>
            <a:off x="4438025" y="759189"/>
            <a:ext cx="37475" cy="5271539"/>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8" name="Rectangle 7">
            <a:extLst>
              <a:ext uri="{FF2B5EF4-FFF2-40B4-BE49-F238E27FC236}">
                <a16:creationId xmlns:a16="http://schemas.microsoft.com/office/drawing/2014/main" id="{9D4C0D16-7482-A4F2-1EE9-BFCE9BB7CD3E}"/>
              </a:ext>
            </a:extLst>
          </p:cNvPr>
          <p:cNvSpPr/>
          <p:nvPr/>
        </p:nvSpPr>
        <p:spPr>
          <a:xfrm>
            <a:off x="5018113" y="3746090"/>
            <a:ext cx="4372130" cy="808089"/>
          </a:xfrm>
          <a:prstGeom prst="rect">
            <a:avLst/>
          </a:prstGeom>
          <a:noFill/>
          <a:ln w="2857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339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D528-84C2-2FBB-4AA4-A1B88D8A7656}"/>
              </a:ext>
            </a:extLst>
          </p:cNvPr>
          <p:cNvSpPr>
            <a:spLocks noGrp="1"/>
          </p:cNvSpPr>
          <p:nvPr>
            <p:ph type="title"/>
          </p:nvPr>
        </p:nvSpPr>
        <p:spPr>
          <a:xfrm>
            <a:off x="838200" y="5094288"/>
            <a:ext cx="10515600" cy="1325563"/>
          </a:xfrm>
        </p:spPr>
        <p:txBody>
          <a:bodyPr/>
          <a:lstStyle/>
          <a:p>
            <a:r>
              <a:rPr lang="en-US" dirty="0"/>
              <a:t>High Variance</a:t>
            </a:r>
          </a:p>
        </p:txBody>
      </p:sp>
      <p:pic>
        <p:nvPicPr>
          <p:cNvPr id="4" name="Picture 2">
            <a:extLst>
              <a:ext uri="{FF2B5EF4-FFF2-40B4-BE49-F238E27FC236}">
                <a16:creationId xmlns:a16="http://schemas.microsoft.com/office/drawing/2014/main" id="{94DEEF7A-BA28-4E13-1928-37EFFC03BB2C}"/>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Lst>
          </a:blip>
          <a:srcRect l="2344" t="6698" r="26683" b="3372"/>
          <a:stretch/>
        </p:blipFill>
        <p:spPr bwMode="auto">
          <a:xfrm>
            <a:off x="3505200" y="1295402"/>
            <a:ext cx="1803400" cy="1790700"/>
          </a:xfrm>
          <a:prstGeom prst="rect">
            <a:avLst/>
          </a:prstGeom>
        </p:spPr>
      </p:pic>
      <p:pic>
        <p:nvPicPr>
          <p:cNvPr id="5" name="Picture 3">
            <a:extLst>
              <a:ext uri="{FF2B5EF4-FFF2-40B4-BE49-F238E27FC236}">
                <a16:creationId xmlns:a16="http://schemas.microsoft.com/office/drawing/2014/main" id="{61F59C43-29E6-F406-C502-D1D7CD280A78}"/>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Lst>
          </a:blip>
          <a:srcRect l="2128" t="6698" r="27099" b="3372"/>
          <a:stretch/>
        </p:blipFill>
        <p:spPr bwMode="auto">
          <a:xfrm>
            <a:off x="5486400" y="1295401"/>
            <a:ext cx="1798320" cy="1790700"/>
          </a:xfrm>
          <a:prstGeom prst="rect">
            <a:avLst/>
          </a:prstGeom>
        </p:spPr>
      </p:pic>
      <p:pic>
        <p:nvPicPr>
          <p:cNvPr id="6" name="Picture 4">
            <a:extLst>
              <a:ext uri="{FF2B5EF4-FFF2-40B4-BE49-F238E27FC236}">
                <a16:creationId xmlns:a16="http://schemas.microsoft.com/office/drawing/2014/main" id="{4A51A98B-6D7C-4EFC-CB2B-D9E7445EFA90}"/>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20000"/>
                    </a14:imgEffect>
                  </a14:imgLayer>
                </a14:imgProps>
              </a:ext>
            </a:extLst>
          </a:blip>
          <a:srcRect l="2211" t="6698" r="27016" b="3372"/>
          <a:stretch/>
        </p:blipFill>
        <p:spPr bwMode="auto">
          <a:xfrm>
            <a:off x="7467600" y="1295400"/>
            <a:ext cx="1798320" cy="1790700"/>
          </a:xfrm>
          <a:prstGeom prst="rect">
            <a:avLst/>
          </a:prstGeom>
        </p:spPr>
      </p:pic>
      <p:pic>
        <p:nvPicPr>
          <p:cNvPr id="7" name="Picture 5">
            <a:extLst>
              <a:ext uri="{FF2B5EF4-FFF2-40B4-BE49-F238E27FC236}">
                <a16:creationId xmlns:a16="http://schemas.microsoft.com/office/drawing/2014/main" id="{5DF5F234-23D3-E8BF-354B-C94AF453C8E9}"/>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20000"/>
                    </a14:imgEffect>
                  </a14:imgLayer>
                </a14:imgProps>
              </a:ext>
            </a:extLst>
          </a:blip>
          <a:srcRect l="2127" t="7224" r="27100" b="3611"/>
          <a:stretch/>
        </p:blipFill>
        <p:spPr bwMode="auto">
          <a:xfrm>
            <a:off x="5486400" y="3215640"/>
            <a:ext cx="1798320" cy="1775461"/>
          </a:xfrm>
          <a:prstGeom prst="rect">
            <a:avLst/>
          </a:prstGeom>
        </p:spPr>
      </p:pic>
      <p:pic>
        <p:nvPicPr>
          <p:cNvPr id="8" name="Picture 6">
            <a:extLst>
              <a:ext uri="{FF2B5EF4-FFF2-40B4-BE49-F238E27FC236}">
                <a16:creationId xmlns:a16="http://schemas.microsoft.com/office/drawing/2014/main" id="{8223B709-7999-E9CD-E455-F55648197003}"/>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20000"/>
                    </a14:imgEffect>
                  </a14:imgLayer>
                </a14:imgProps>
              </a:ext>
            </a:extLst>
          </a:blip>
          <a:srcRect l="2211" t="7224" r="27016" b="3611"/>
          <a:stretch/>
        </p:blipFill>
        <p:spPr bwMode="auto">
          <a:xfrm>
            <a:off x="7467600" y="3215638"/>
            <a:ext cx="1798320" cy="1775461"/>
          </a:xfrm>
          <a:prstGeom prst="rect">
            <a:avLst/>
          </a:prstGeom>
        </p:spPr>
      </p:pic>
      <p:pic>
        <p:nvPicPr>
          <p:cNvPr id="9" name="Picture 7">
            <a:extLst>
              <a:ext uri="{FF2B5EF4-FFF2-40B4-BE49-F238E27FC236}">
                <a16:creationId xmlns:a16="http://schemas.microsoft.com/office/drawing/2014/main" id="{C44A23CB-CE60-363B-39B5-481C740BCA8E}"/>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rightnessContrast bright="20000"/>
                    </a14:imgEffect>
                  </a14:imgLayer>
                </a14:imgProps>
              </a:ext>
            </a:extLst>
          </a:blip>
          <a:srcRect l="2344" t="7224" r="26683" b="3611"/>
          <a:stretch/>
        </p:blipFill>
        <p:spPr bwMode="auto">
          <a:xfrm>
            <a:off x="3505200" y="3215640"/>
            <a:ext cx="1803400" cy="1775461"/>
          </a:xfrm>
          <a:prstGeom prst="rect">
            <a:avLst/>
          </a:prstGeom>
        </p:spPr>
      </p:pic>
    </p:spTree>
    <p:extLst>
      <p:ext uri="{BB962C8B-B14F-4D97-AF65-F5344CB8AC3E}">
        <p14:creationId xmlns:p14="http://schemas.microsoft.com/office/powerpoint/2010/main" val="77567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561870-21EA-4F82-F05F-3EFECAE6B020}"/>
              </a:ext>
            </a:extLst>
          </p:cNvPr>
          <p:cNvPicPr>
            <a:picLocks noChangeAspect="1"/>
          </p:cNvPicPr>
          <p:nvPr/>
        </p:nvPicPr>
        <p:blipFill rotWithShape="1">
          <a:blip r:embed="rId3"/>
          <a:srcRect r="10650"/>
          <a:stretch/>
        </p:blipFill>
        <p:spPr>
          <a:xfrm>
            <a:off x="20" y="1282"/>
            <a:ext cx="12191980" cy="6856718"/>
          </a:xfrm>
          <a:prstGeom prst="rect">
            <a:avLst/>
          </a:prstGeom>
        </p:spPr>
      </p:pic>
    </p:spTree>
    <p:extLst>
      <p:ext uri="{BB962C8B-B14F-4D97-AF65-F5344CB8AC3E}">
        <p14:creationId xmlns:p14="http://schemas.microsoft.com/office/powerpoint/2010/main" val="494769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5198-2FA3-0B7A-40B7-873C9A1D5A47}"/>
              </a:ext>
            </a:extLst>
          </p:cNvPr>
          <p:cNvSpPr>
            <a:spLocks noGrp="1"/>
          </p:cNvSpPr>
          <p:nvPr>
            <p:ph type="title"/>
          </p:nvPr>
        </p:nvSpPr>
        <p:spPr/>
        <p:txBody>
          <a:bodyPr/>
          <a:lstStyle/>
          <a:p>
            <a:r>
              <a:rPr lang="en-US" dirty="0"/>
              <a:t>Ensemble Learning</a:t>
            </a:r>
          </a:p>
        </p:txBody>
      </p:sp>
      <p:pic>
        <p:nvPicPr>
          <p:cNvPr id="4" name="Picture 3">
            <a:extLst>
              <a:ext uri="{FF2B5EF4-FFF2-40B4-BE49-F238E27FC236}">
                <a16:creationId xmlns:a16="http://schemas.microsoft.com/office/drawing/2014/main" id="{7E009F94-D214-99DD-28B2-88860F56C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2295" y="1690688"/>
            <a:ext cx="6087409" cy="4565558"/>
          </a:xfrm>
          <a:prstGeom prst="rect">
            <a:avLst/>
          </a:prstGeom>
        </p:spPr>
      </p:pic>
    </p:spTree>
    <p:extLst>
      <p:ext uri="{BB962C8B-B14F-4D97-AF65-F5344CB8AC3E}">
        <p14:creationId xmlns:p14="http://schemas.microsoft.com/office/powerpoint/2010/main" val="287120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F5772-B0FE-3503-022F-75E37292CA14}"/>
              </a:ext>
            </a:extLst>
          </p:cNvPr>
          <p:cNvSpPr>
            <a:spLocks noGrp="1"/>
          </p:cNvSpPr>
          <p:nvPr>
            <p:ph idx="1"/>
          </p:nvPr>
        </p:nvSpPr>
        <p:spPr>
          <a:xfrm>
            <a:off x="838200" y="4633440"/>
            <a:ext cx="10515600" cy="2224559"/>
          </a:xfrm>
        </p:spPr>
        <p:txBody>
          <a:bodyPr vert="horz" lIns="91440" tIns="45720" rIns="91440" bIns="45720" rtlCol="0" anchor="t">
            <a:normAutofit/>
          </a:bodyPr>
          <a:lstStyle/>
          <a:p>
            <a:pPr marL="0" indent="0" algn="ctr">
              <a:buNone/>
            </a:pPr>
            <a:r>
              <a:rPr lang="en-US" dirty="0">
                <a:ea typeface="+mn-lt"/>
                <a:cs typeface="+mn-lt"/>
              </a:rPr>
              <a:t>Accuracy (ACC) = (TP + TN)/(P + N)</a:t>
            </a:r>
          </a:p>
          <a:p>
            <a:pPr marL="0" indent="0" algn="ctr">
              <a:buNone/>
            </a:pPr>
            <a:r>
              <a:rPr lang="en-US" dirty="0">
                <a:ea typeface="Calibri" panose="020F0502020204030204"/>
                <a:cs typeface="Calibri"/>
              </a:rPr>
              <a:t>Precision = TP / (TP + FP)</a:t>
            </a:r>
          </a:p>
          <a:p>
            <a:pPr marL="0" indent="0" algn="ctr">
              <a:buNone/>
            </a:pPr>
            <a:r>
              <a:rPr lang="en-US" dirty="0">
                <a:ea typeface="Calibri" panose="020F0502020204030204"/>
                <a:cs typeface="Calibri"/>
              </a:rPr>
              <a:t>Recall = TP / (TP + FN)</a:t>
            </a:r>
          </a:p>
          <a:p>
            <a:pPr marL="0" indent="0" algn="ctr">
              <a:buNone/>
            </a:pPr>
            <a:r>
              <a:rPr lang="en-US" dirty="0">
                <a:ea typeface="Calibri" panose="020F0502020204030204"/>
                <a:cs typeface="Calibri"/>
              </a:rPr>
              <a:t>F1 = 2 x (Precision x Recall) / (Precision + Recall)</a:t>
            </a:r>
          </a:p>
        </p:txBody>
      </p:sp>
      <p:pic>
        <p:nvPicPr>
          <p:cNvPr id="9" name="Picture 9">
            <a:extLst>
              <a:ext uri="{FF2B5EF4-FFF2-40B4-BE49-F238E27FC236}">
                <a16:creationId xmlns:a16="http://schemas.microsoft.com/office/drawing/2014/main" id="{6F9C2B2C-5B56-12DF-2F1B-7E579F615048}"/>
              </a:ext>
            </a:extLst>
          </p:cNvPr>
          <p:cNvPicPr>
            <a:picLocks noChangeAspect="1"/>
          </p:cNvPicPr>
          <p:nvPr/>
        </p:nvPicPr>
        <p:blipFill>
          <a:blip r:embed="rId3"/>
          <a:stretch>
            <a:fillRect/>
          </a:stretch>
        </p:blipFill>
        <p:spPr>
          <a:xfrm>
            <a:off x="1930401" y="2046060"/>
            <a:ext cx="8326974" cy="1946151"/>
          </a:xfrm>
          <a:prstGeom prst="rect">
            <a:avLst/>
          </a:prstGeom>
        </p:spPr>
      </p:pic>
      <p:sp>
        <p:nvSpPr>
          <p:cNvPr id="11" name="Title 1">
            <a:extLst>
              <a:ext uri="{FF2B5EF4-FFF2-40B4-BE49-F238E27FC236}">
                <a16:creationId xmlns:a16="http://schemas.microsoft.com/office/drawing/2014/main" id="{C82F0756-6452-E479-D2C2-F6AFDD060AED}"/>
              </a:ext>
            </a:extLst>
          </p:cNvPr>
          <p:cNvSpPr>
            <a:spLocks noGrp="1"/>
          </p:cNvSpPr>
          <p:nvPr>
            <p:ph type="title"/>
          </p:nvPr>
        </p:nvSpPr>
        <p:spPr>
          <a:xfrm>
            <a:off x="838200" y="365125"/>
            <a:ext cx="10515600" cy="1325563"/>
          </a:xfrm>
        </p:spPr>
        <p:txBody>
          <a:bodyPr/>
          <a:lstStyle/>
          <a:p>
            <a:r>
              <a:rPr lang="en-US" dirty="0"/>
              <a:t>Metrics</a:t>
            </a:r>
          </a:p>
        </p:txBody>
      </p:sp>
    </p:spTree>
    <p:extLst>
      <p:ext uri="{BB962C8B-B14F-4D97-AF65-F5344CB8AC3E}">
        <p14:creationId xmlns:p14="http://schemas.microsoft.com/office/powerpoint/2010/main" val="1854484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D5C65-588E-7810-BA9A-78909B044515}"/>
              </a:ext>
            </a:extLst>
          </p:cNvPr>
          <p:cNvSpPr>
            <a:spLocks noGrp="1"/>
          </p:cNvSpPr>
          <p:nvPr>
            <p:ph type="title"/>
          </p:nvPr>
        </p:nvSpPr>
        <p:spPr/>
        <p:txBody>
          <a:bodyPr/>
          <a:lstStyle/>
          <a:p>
            <a:r>
              <a:rPr lang="en-US" dirty="0"/>
              <a:t>Scikit-Learn Methodology</a:t>
            </a:r>
          </a:p>
        </p:txBody>
      </p:sp>
      <p:pic>
        <p:nvPicPr>
          <p:cNvPr id="5" name="Picture 4">
            <a:extLst>
              <a:ext uri="{FF2B5EF4-FFF2-40B4-BE49-F238E27FC236}">
                <a16:creationId xmlns:a16="http://schemas.microsoft.com/office/drawing/2014/main" id="{0A1099D7-CCE7-75B8-F899-3CD8B84FFE07}"/>
              </a:ext>
            </a:extLst>
          </p:cNvPr>
          <p:cNvPicPr>
            <a:picLocks noChangeAspect="1"/>
          </p:cNvPicPr>
          <p:nvPr/>
        </p:nvPicPr>
        <p:blipFill>
          <a:blip r:embed="rId2"/>
          <a:stretch>
            <a:fillRect/>
          </a:stretch>
        </p:blipFill>
        <p:spPr>
          <a:xfrm>
            <a:off x="513181" y="1987865"/>
            <a:ext cx="7177088" cy="282893"/>
          </a:xfrm>
          <a:prstGeom prst="rect">
            <a:avLst/>
          </a:prstGeom>
        </p:spPr>
      </p:pic>
      <p:pic>
        <p:nvPicPr>
          <p:cNvPr id="7" name="Picture 6">
            <a:extLst>
              <a:ext uri="{FF2B5EF4-FFF2-40B4-BE49-F238E27FC236}">
                <a16:creationId xmlns:a16="http://schemas.microsoft.com/office/drawing/2014/main" id="{D15C6BC4-8A9C-52E5-5AA2-C669A684EF3C}"/>
              </a:ext>
            </a:extLst>
          </p:cNvPr>
          <p:cNvPicPr>
            <a:picLocks noChangeAspect="1"/>
          </p:cNvPicPr>
          <p:nvPr/>
        </p:nvPicPr>
        <p:blipFill>
          <a:blip r:embed="rId3"/>
          <a:stretch>
            <a:fillRect/>
          </a:stretch>
        </p:blipFill>
        <p:spPr>
          <a:xfrm>
            <a:off x="513181" y="3476760"/>
            <a:ext cx="5555171" cy="218980"/>
          </a:xfrm>
          <a:prstGeom prst="rect">
            <a:avLst/>
          </a:prstGeom>
        </p:spPr>
      </p:pic>
      <p:pic>
        <p:nvPicPr>
          <p:cNvPr id="9" name="Picture 8">
            <a:extLst>
              <a:ext uri="{FF2B5EF4-FFF2-40B4-BE49-F238E27FC236}">
                <a16:creationId xmlns:a16="http://schemas.microsoft.com/office/drawing/2014/main" id="{EA5F3C9E-AC53-C138-4937-8648408F6FF3}"/>
              </a:ext>
            </a:extLst>
          </p:cNvPr>
          <p:cNvPicPr>
            <a:picLocks noChangeAspect="1"/>
          </p:cNvPicPr>
          <p:nvPr/>
        </p:nvPicPr>
        <p:blipFill>
          <a:blip r:embed="rId4"/>
          <a:stretch>
            <a:fillRect/>
          </a:stretch>
        </p:blipFill>
        <p:spPr>
          <a:xfrm>
            <a:off x="536183" y="4554983"/>
            <a:ext cx="2454879" cy="207455"/>
          </a:xfrm>
          <a:prstGeom prst="rect">
            <a:avLst/>
          </a:prstGeom>
        </p:spPr>
      </p:pic>
      <p:pic>
        <p:nvPicPr>
          <p:cNvPr id="11" name="Picture 10">
            <a:extLst>
              <a:ext uri="{FF2B5EF4-FFF2-40B4-BE49-F238E27FC236}">
                <a16:creationId xmlns:a16="http://schemas.microsoft.com/office/drawing/2014/main" id="{EF83CF88-3D20-40F5-F5C6-4B251EF90615}"/>
              </a:ext>
            </a:extLst>
          </p:cNvPr>
          <p:cNvPicPr>
            <a:picLocks noChangeAspect="1"/>
          </p:cNvPicPr>
          <p:nvPr/>
        </p:nvPicPr>
        <p:blipFill>
          <a:blip r:embed="rId5"/>
          <a:stretch>
            <a:fillRect/>
          </a:stretch>
        </p:blipFill>
        <p:spPr>
          <a:xfrm>
            <a:off x="513181" y="5769409"/>
            <a:ext cx="2719959" cy="218980"/>
          </a:xfrm>
          <a:prstGeom prst="rect">
            <a:avLst/>
          </a:prstGeom>
        </p:spPr>
      </p:pic>
      <p:sp>
        <p:nvSpPr>
          <p:cNvPr id="12" name="Rectangle 11">
            <a:extLst>
              <a:ext uri="{FF2B5EF4-FFF2-40B4-BE49-F238E27FC236}">
                <a16:creationId xmlns:a16="http://schemas.microsoft.com/office/drawing/2014/main" id="{E37601F4-4187-C9D3-879F-7514E364E769}"/>
              </a:ext>
            </a:extLst>
          </p:cNvPr>
          <p:cNvSpPr/>
          <p:nvPr/>
        </p:nvSpPr>
        <p:spPr>
          <a:xfrm>
            <a:off x="112139" y="2180365"/>
            <a:ext cx="4175184" cy="698739"/>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Split Data into Training/Test sets</a:t>
            </a:r>
          </a:p>
        </p:txBody>
      </p:sp>
      <p:sp>
        <p:nvSpPr>
          <p:cNvPr id="13" name="Rectangle 12">
            <a:extLst>
              <a:ext uri="{FF2B5EF4-FFF2-40B4-BE49-F238E27FC236}">
                <a16:creationId xmlns:a16="http://schemas.microsoft.com/office/drawing/2014/main" id="{0391E3B7-7E13-9B1D-B5F8-852CD402ACEB}"/>
              </a:ext>
            </a:extLst>
          </p:cNvPr>
          <p:cNvSpPr/>
          <p:nvPr/>
        </p:nvSpPr>
        <p:spPr>
          <a:xfrm>
            <a:off x="5602677" y="3236880"/>
            <a:ext cx="4175184" cy="698739"/>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Setup/Define the Classifier</a:t>
            </a:r>
          </a:p>
        </p:txBody>
      </p:sp>
      <p:sp>
        <p:nvSpPr>
          <p:cNvPr id="14" name="Rectangle 13">
            <a:extLst>
              <a:ext uri="{FF2B5EF4-FFF2-40B4-BE49-F238E27FC236}">
                <a16:creationId xmlns:a16="http://schemas.microsoft.com/office/drawing/2014/main" id="{0A2C5B64-2EE4-005F-F635-62A534012AE8}"/>
              </a:ext>
            </a:extLst>
          </p:cNvPr>
          <p:cNvSpPr/>
          <p:nvPr/>
        </p:nvSpPr>
        <p:spPr>
          <a:xfrm>
            <a:off x="2199731" y="4293396"/>
            <a:ext cx="4175184" cy="698739"/>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Train the Classifier</a:t>
            </a:r>
          </a:p>
        </p:txBody>
      </p:sp>
      <p:sp>
        <p:nvSpPr>
          <p:cNvPr id="15" name="Rectangle 14">
            <a:extLst>
              <a:ext uri="{FF2B5EF4-FFF2-40B4-BE49-F238E27FC236}">
                <a16:creationId xmlns:a16="http://schemas.microsoft.com/office/drawing/2014/main" id="{F0E7128B-A8BF-6CF4-9967-3ADDC4DD52FB}"/>
              </a:ext>
            </a:extLst>
          </p:cNvPr>
          <p:cNvSpPr/>
          <p:nvPr/>
        </p:nvSpPr>
        <p:spPr>
          <a:xfrm>
            <a:off x="1889180" y="5502008"/>
            <a:ext cx="4175184" cy="698739"/>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Predict</a:t>
            </a:r>
          </a:p>
        </p:txBody>
      </p:sp>
    </p:spTree>
    <p:extLst>
      <p:ext uri="{BB962C8B-B14F-4D97-AF65-F5344CB8AC3E}">
        <p14:creationId xmlns:p14="http://schemas.microsoft.com/office/powerpoint/2010/main" val="100678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Data Science Problems</a:t>
            </a:r>
          </a:p>
        </p:txBody>
      </p:sp>
      <p:grpSp>
        <p:nvGrpSpPr>
          <p:cNvPr id="13" name="Group 12"/>
          <p:cNvGrpSpPr/>
          <p:nvPr/>
        </p:nvGrpSpPr>
        <p:grpSpPr>
          <a:xfrm>
            <a:off x="3474319" y="2522530"/>
            <a:ext cx="2745105" cy="2581396"/>
            <a:chOff x="2244944" y="2153421"/>
            <a:chExt cx="2745105" cy="2581396"/>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944" y="2153421"/>
              <a:ext cx="2745105" cy="2022159"/>
            </a:xfrm>
            <a:prstGeom prst="rect">
              <a:avLst/>
            </a:prstGeom>
          </p:spPr>
        </p:pic>
        <p:sp>
          <p:nvSpPr>
            <p:cNvPr id="11" name="TextBox 10"/>
            <p:cNvSpPr txBox="1"/>
            <p:nvPr/>
          </p:nvSpPr>
          <p:spPr>
            <a:xfrm>
              <a:off x="2594106" y="4150042"/>
              <a:ext cx="2046779" cy="584775"/>
            </a:xfrm>
            <a:prstGeom prst="rect">
              <a:avLst/>
            </a:prstGeom>
            <a:noFill/>
          </p:spPr>
          <p:txBody>
            <a:bodyPr wrap="none" rtlCol="0">
              <a:spAutoFit/>
            </a:bodyPr>
            <a:lstStyle/>
            <a:p>
              <a:r>
                <a:rPr lang="en-US" sz="3200" dirty="0"/>
                <a:t>Predictions</a:t>
              </a:r>
            </a:p>
          </p:txBody>
        </p:sp>
      </p:grpSp>
      <p:grpSp>
        <p:nvGrpSpPr>
          <p:cNvPr id="14" name="Group 13"/>
          <p:cNvGrpSpPr/>
          <p:nvPr/>
        </p:nvGrpSpPr>
        <p:grpSpPr>
          <a:xfrm>
            <a:off x="6485203" y="2750244"/>
            <a:ext cx="1935723" cy="2322655"/>
            <a:chOff x="7197567" y="2338907"/>
            <a:chExt cx="1935723" cy="2322655"/>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777" y="2338907"/>
              <a:ext cx="1763305" cy="1763305"/>
            </a:xfrm>
            <a:prstGeom prst="rect">
              <a:avLst/>
            </a:prstGeom>
          </p:spPr>
        </p:pic>
        <p:sp>
          <p:nvSpPr>
            <p:cNvPr id="12" name="TextBox 11"/>
            <p:cNvSpPr txBox="1"/>
            <p:nvPr/>
          </p:nvSpPr>
          <p:spPr>
            <a:xfrm>
              <a:off x="7197567" y="4076787"/>
              <a:ext cx="1935723" cy="584775"/>
            </a:xfrm>
            <a:prstGeom prst="rect">
              <a:avLst/>
            </a:prstGeom>
            <a:noFill/>
          </p:spPr>
          <p:txBody>
            <a:bodyPr wrap="none" rtlCol="0">
              <a:spAutoFit/>
            </a:bodyPr>
            <a:lstStyle/>
            <a:p>
              <a:r>
                <a:rPr lang="en-US" sz="3200" dirty="0"/>
                <a:t>Categorize</a:t>
              </a:r>
            </a:p>
          </p:txBody>
        </p:sp>
      </p:grpSp>
      <p:grpSp>
        <p:nvGrpSpPr>
          <p:cNvPr id="17" name="Group 16"/>
          <p:cNvGrpSpPr/>
          <p:nvPr/>
        </p:nvGrpSpPr>
        <p:grpSpPr>
          <a:xfrm>
            <a:off x="8866275" y="2887924"/>
            <a:ext cx="2857500" cy="2184975"/>
            <a:chOff x="8721892" y="2226181"/>
            <a:chExt cx="2857500" cy="2184975"/>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1892" y="2226181"/>
              <a:ext cx="2857500" cy="1600200"/>
            </a:xfrm>
            <a:prstGeom prst="rect">
              <a:avLst/>
            </a:prstGeom>
          </p:spPr>
        </p:pic>
        <p:sp>
          <p:nvSpPr>
            <p:cNvPr id="16" name="TextBox 15"/>
            <p:cNvSpPr txBox="1"/>
            <p:nvPr/>
          </p:nvSpPr>
          <p:spPr>
            <a:xfrm>
              <a:off x="9503862" y="3826381"/>
              <a:ext cx="1293559" cy="584775"/>
            </a:xfrm>
            <a:prstGeom prst="rect">
              <a:avLst/>
            </a:prstGeom>
            <a:noFill/>
          </p:spPr>
          <p:txBody>
            <a:bodyPr wrap="none" rtlCol="0">
              <a:spAutoFit/>
            </a:bodyPr>
            <a:lstStyle/>
            <a:p>
              <a:r>
                <a:rPr lang="en-US" sz="3200" dirty="0"/>
                <a:t>Trends</a:t>
              </a:r>
            </a:p>
          </p:txBody>
        </p:sp>
      </p:grpSp>
      <p:grpSp>
        <p:nvGrpSpPr>
          <p:cNvPr id="20" name="Group 19"/>
          <p:cNvGrpSpPr/>
          <p:nvPr/>
        </p:nvGrpSpPr>
        <p:grpSpPr>
          <a:xfrm>
            <a:off x="409595" y="2770474"/>
            <a:ext cx="2619375" cy="2333452"/>
            <a:chOff x="166377" y="2108731"/>
            <a:chExt cx="2619375" cy="2333452"/>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377" y="2108731"/>
              <a:ext cx="2619375" cy="1743075"/>
            </a:xfrm>
            <a:prstGeom prst="rect">
              <a:avLst/>
            </a:prstGeom>
          </p:spPr>
        </p:pic>
        <p:sp>
          <p:nvSpPr>
            <p:cNvPr id="19" name="TextBox 18"/>
            <p:cNvSpPr txBox="1"/>
            <p:nvPr/>
          </p:nvSpPr>
          <p:spPr>
            <a:xfrm>
              <a:off x="339586" y="3857408"/>
              <a:ext cx="2255746" cy="584775"/>
            </a:xfrm>
            <a:prstGeom prst="rect">
              <a:avLst/>
            </a:prstGeom>
            <a:noFill/>
          </p:spPr>
          <p:txBody>
            <a:bodyPr wrap="none" rtlCol="0">
              <a:spAutoFit/>
            </a:bodyPr>
            <a:lstStyle/>
            <a:p>
              <a:r>
                <a:rPr lang="en-US" sz="3200" dirty="0"/>
                <a:t>Connections</a:t>
              </a:r>
            </a:p>
          </p:txBody>
        </p:sp>
      </p:grpSp>
    </p:spTree>
    <p:extLst>
      <p:ext uri="{BB962C8B-B14F-4D97-AF65-F5344CB8AC3E}">
        <p14:creationId xmlns:p14="http://schemas.microsoft.com/office/powerpoint/2010/main" val="361901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9707-F689-4CDC-437D-BDB1B56493E6}"/>
              </a:ext>
            </a:extLst>
          </p:cNvPr>
          <p:cNvSpPr>
            <a:spLocks noGrp="1"/>
          </p:cNvSpPr>
          <p:nvPr>
            <p:ph type="title"/>
          </p:nvPr>
        </p:nvSpPr>
        <p:spPr/>
        <p:txBody>
          <a:bodyPr/>
          <a:lstStyle/>
          <a:p>
            <a:r>
              <a:rPr lang="en-US" dirty="0"/>
              <a:t>Analyze</a:t>
            </a:r>
          </a:p>
        </p:txBody>
      </p:sp>
      <p:sp>
        <p:nvSpPr>
          <p:cNvPr id="6" name="Rectangle 5">
            <a:extLst>
              <a:ext uri="{FF2B5EF4-FFF2-40B4-BE49-F238E27FC236}">
                <a16:creationId xmlns:a16="http://schemas.microsoft.com/office/drawing/2014/main" id="{96C480A7-38B6-FB2A-7FFD-84F58309C1A7}"/>
              </a:ext>
            </a:extLst>
          </p:cNvPr>
          <p:cNvSpPr/>
          <p:nvPr/>
        </p:nvSpPr>
        <p:spPr>
          <a:xfrm>
            <a:off x="3972733" y="1912748"/>
            <a:ext cx="3500031" cy="113654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a:ea typeface="Calibri"/>
                <a:cs typeface="Calibri"/>
              </a:rPr>
              <a:t>Data?</a:t>
            </a:r>
            <a:endParaRPr lang="en-US" sz="3200" dirty="0">
              <a:ea typeface="Calibri"/>
              <a:cs typeface="Calibri"/>
            </a:endParaRPr>
          </a:p>
        </p:txBody>
      </p:sp>
      <p:sp>
        <p:nvSpPr>
          <p:cNvPr id="7" name="Rectangle 6">
            <a:extLst>
              <a:ext uri="{FF2B5EF4-FFF2-40B4-BE49-F238E27FC236}">
                <a16:creationId xmlns:a16="http://schemas.microsoft.com/office/drawing/2014/main" id="{262CFC7B-7F30-B27F-1148-C491B480E1C1}"/>
              </a:ext>
            </a:extLst>
          </p:cNvPr>
          <p:cNvSpPr/>
          <p:nvPr/>
        </p:nvSpPr>
        <p:spPr>
          <a:xfrm>
            <a:off x="2590799" y="4637866"/>
            <a:ext cx="2712202" cy="1136542"/>
          </a:xfrm>
          <a:prstGeom prst="rect">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3200" dirty="0">
                <a:ea typeface="Calibri"/>
                <a:cs typeface="Calibri"/>
              </a:rPr>
              <a:t>Estimation</a:t>
            </a:r>
          </a:p>
        </p:txBody>
      </p:sp>
      <p:sp>
        <p:nvSpPr>
          <p:cNvPr id="8" name="Rectangle 7">
            <a:extLst>
              <a:ext uri="{FF2B5EF4-FFF2-40B4-BE49-F238E27FC236}">
                <a16:creationId xmlns:a16="http://schemas.microsoft.com/office/drawing/2014/main" id="{98CE077C-1B4E-901C-A408-1D5A2B0089DC}"/>
              </a:ext>
            </a:extLst>
          </p:cNvPr>
          <p:cNvSpPr/>
          <p:nvPr/>
        </p:nvSpPr>
        <p:spPr>
          <a:xfrm>
            <a:off x="6478290" y="4637866"/>
            <a:ext cx="2712202" cy="1136542"/>
          </a:xfrm>
          <a:prstGeom prst="rect">
            <a:avLst/>
          </a:prstGeom>
        </p:spPr>
        <p:style>
          <a:lnRef idx="0">
            <a:schemeClr val="accent6"/>
          </a:lnRef>
          <a:fillRef idx="3">
            <a:schemeClr val="accent6"/>
          </a:fillRef>
          <a:effectRef idx="3">
            <a:schemeClr val="accent6"/>
          </a:effectRef>
          <a:fontRef idx="minor">
            <a:schemeClr val="lt1"/>
          </a:fontRef>
        </p:style>
        <p:txBody>
          <a:bodyPr lIns="91440" tIns="45720" rIns="91440" bIns="45720" rtlCol="0" anchor="ctr"/>
          <a:lstStyle/>
          <a:p>
            <a:pPr algn="ctr"/>
            <a:r>
              <a:rPr lang="en-US" sz="3200" dirty="0">
                <a:ea typeface="Calibri"/>
                <a:cs typeface="Calibri"/>
              </a:rPr>
              <a:t>Classification</a:t>
            </a:r>
            <a:endParaRPr lang="en-US" sz="3200" dirty="0"/>
          </a:p>
        </p:txBody>
      </p:sp>
      <p:cxnSp>
        <p:nvCxnSpPr>
          <p:cNvPr id="10" name="Straight Arrow Connector 9">
            <a:extLst>
              <a:ext uri="{FF2B5EF4-FFF2-40B4-BE49-F238E27FC236}">
                <a16:creationId xmlns:a16="http://schemas.microsoft.com/office/drawing/2014/main" id="{C75E4779-ED81-496E-1F1B-AF988A42788A}"/>
              </a:ext>
            </a:extLst>
          </p:cNvPr>
          <p:cNvCxnSpPr/>
          <p:nvPr/>
        </p:nvCxnSpPr>
        <p:spPr>
          <a:xfrm>
            <a:off x="6389500" y="3025075"/>
            <a:ext cx="1030635" cy="16247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8DDC3B5-A1D7-C8E4-C43B-5A669A432B0B}"/>
              </a:ext>
            </a:extLst>
          </p:cNvPr>
          <p:cNvCxnSpPr>
            <a:cxnSpLocks/>
          </p:cNvCxnSpPr>
          <p:nvPr/>
        </p:nvCxnSpPr>
        <p:spPr>
          <a:xfrm flipH="1">
            <a:off x="3997594" y="3025075"/>
            <a:ext cx="945397" cy="16118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3FB613-5715-612E-FB62-81255BC950F9}"/>
              </a:ext>
            </a:extLst>
          </p:cNvPr>
          <p:cNvSpPr txBox="1"/>
          <p:nvPr/>
        </p:nvSpPr>
        <p:spPr>
          <a:xfrm>
            <a:off x="2347757" y="3424089"/>
            <a:ext cx="21232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t>Continuous</a:t>
            </a:r>
          </a:p>
        </p:txBody>
      </p:sp>
      <p:sp>
        <p:nvSpPr>
          <p:cNvPr id="13" name="TextBox 12">
            <a:extLst>
              <a:ext uri="{FF2B5EF4-FFF2-40B4-BE49-F238E27FC236}">
                <a16:creationId xmlns:a16="http://schemas.microsoft.com/office/drawing/2014/main" id="{9DD9CC14-0B57-3386-8D83-3C7EAD4074F4}"/>
              </a:ext>
            </a:extLst>
          </p:cNvPr>
          <p:cNvSpPr txBox="1"/>
          <p:nvPr/>
        </p:nvSpPr>
        <p:spPr>
          <a:xfrm>
            <a:off x="6906270" y="3435295"/>
            <a:ext cx="23557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t>Discrete</a:t>
            </a:r>
          </a:p>
        </p:txBody>
      </p:sp>
    </p:spTree>
    <p:extLst>
      <p:ext uri="{BB962C8B-B14F-4D97-AF65-F5344CB8AC3E}">
        <p14:creationId xmlns:p14="http://schemas.microsoft.com/office/powerpoint/2010/main" val="8464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46" b="2"/>
          <a:stretch/>
        </p:blipFill>
        <p:spPr>
          <a:xfrm>
            <a:off x="3524249" y="0"/>
            <a:ext cx="8667751" cy="685800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2A25D1-F1CB-6E8D-C813-CE53F6A121BC}"/>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a:t>Estimation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437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061883-322A-A534-7F62-F281954003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6012" y="1211350"/>
            <a:ext cx="8759949" cy="4435301"/>
          </a:xfrm>
        </p:spPr>
      </p:pic>
      <p:cxnSp>
        <p:nvCxnSpPr>
          <p:cNvPr id="7" name="Straight Arrow Connector 6">
            <a:extLst>
              <a:ext uri="{FF2B5EF4-FFF2-40B4-BE49-F238E27FC236}">
                <a16:creationId xmlns:a16="http://schemas.microsoft.com/office/drawing/2014/main" id="{841358DF-1955-D1F1-328C-565C1453D345}"/>
              </a:ext>
            </a:extLst>
          </p:cNvPr>
          <p:cNvCxnSpPr>
            <a:cxnSpLocks/>
          </p:cNvCxnSpPr>
          <p:nvPr/>
        </p:nvCxnSpPr>
        <p:spPr>
          <a:xfrm flipV="1">
            <a:off x="6916269" y="2927885"/>
            <a:ext cx="0" cy="1002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189F76B-1F2D-C037-8686-A9B474068955}"/>
              </a:ext>
            </a:extLst>
          </p:cNvPr>
          <p:cNvSpPr/>
          <p:nvPr/>
        </p:nvSpPr>
        <p:spPr>
          <a:xfrm>
            <a:off x="6916268" y="3930114"/>
            <a:ext cx="1556211" cy="527585"/>
          </a:xfrm>
          <a:prstGeom prst="rect">
            <a:avLst/>
          </a:prstGeom>
          <a:ln w="28575">
            <a:solidFill>
              <a:schemeClr val="accent2"/>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Estimated</a:t>
            </a:r>
          </a:p>
        </p:txBody>
      </p:sp>
      <p:cxnSp>
        <p:nvCxnSpPr>
          <p:cNvPr id="3" name="Straight Arrow Connector 2">
            <a:extLst>
              <a:ext uri="{FF2B5EF4-FFF2-40B4-BE49-F238E27FC236}">
                <a16:creationId xmlns:a16="http://schemas.microsoft.com/office/drawing/2014/main" id="{C1EFE503-1DCC-BF34-A531-7F7E5893EE52}"/>
              </a:ext>
            </a:extLst>
          </p:cNvPr>
          <p:cNvCxnSpPr>
            <a:cxnSpLocks/>
          </p:cNvCxnSpPr>
          <p:nvPr/>
        </p:nvCxnSpPr>
        <p:spPr>
          <a:xfrm flipH="1">
            <a:off x="6916268" y="1768413"/>
            <a:ext cx="504503" cy="314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3D19D0D-C5C4-5C85-36F3-1F9050DABEF7}"/>
              </a:ext>
            </a:extLst>
          </p:cNvPr>
          <p:cNvSpPr/>
          <p:nvPr/>
        </p:nvSpPr>
        <p:spPr>
          <a:xfrm>
            <a:off x="7418290" y="1554845"/>
            <a:ext cx="1556211" cy="527585"/>
          </a:xfrm>
          <a:prstGeom prst="rect">
            <a:avLst/>
          </a:prstGeom>
          <a:ln w="28575">
            <a:solidFill>
              <a:schemeClr val="accent2"/>
            </a:solidFill>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Actual</a:t>
            </a:r>
          </a:p>
        </p:txBody>
      </p:sp>
      <p:sp>
        <p:nvSpPr>
          <p:cNvPr id="15" name="Left Brace 14">
            <a:extLst>
              <a:ext uri="{FF2B5EF4-FFF2-40B4-BE49-F238E27FC236}">
                <a16:creationId xmlns:a16="http://schemas.microsoft.com/office/drawing/2014/main" id="{FF905E47-A9E9-06DC-1FA3-ABD6FA4FE4EA}"/>
              </a:ext>
            </a:extLst>
          </p:cNvPr>
          <p:cNvSpPr/>
          <p:nvPr/>
        </p:nvSpPr>
        <p:spPr>
          <a:xfrm>
            <a:off x="5999166" y="2082430"/>
            <a:ext cx="758822" cy="68934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0A19379-C052-DA8A-567D-FA4CCC22A46C}"/>
              </a:ext>
            </a:extLst>
          </p:cNvPr>
          <p:cNvSpPr/>
          <p:nvPr/>
        </p:nvSpPr>
        <p:spPr>
          <a:xfrm>
            <a:off x="4375652" y="2163309"/>
            <a:ext cx="1556211" cy="527585"/>
          </a:xfrm>
          <a:prstGeom prst="rect">
            <a:avLst/>
          </a:prstGeom>
          <a:ln w="28575">
            <a:solidFill>
              <a:srgbClr val="7030A0"/>
            </a:solidFill>
          </a:ln>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400" dirty="0"/>
              <a:t>Residual</a:t>
            </a:r>
          </a:p>
        </p:txBody>
      </p:sp>
    </p:spTree>
    <p:extLst>
      <p:ext uri="{BB962C8B-B14F-4D97-AF65-F5344CB8AC3E}">
        <p14:creationId xmlns:p14="http://schemas.microsoft.com/office/powerpoint/2010/main" val="248066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061883-322A-A534-7F62-F281954003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6012" y="1211350"/>
            <a:ext cx="8759949" cy="4435301"/>
          </a:xfrm>
        </p:spPr>
      </p:pic>
      <p:cxnSp>
        <p:nvCxnSpPr>
          <p:cNvPr id="7" name="Straight Arrow Connector 6">
            <a:extLst>
              <a:ext uri="{FF2B5EF4-FFF2-40B4-BE49-F238E27FC236}">
                <a16:creationId xmlns:a16="http://schemas.microsoft.com/office/drawing/2014/main" id="{841358DF-1955-D1F1-328C-565C1453D345}"/>
              </a:ext>
            </a:extLst>
          </p:cNvPr>
          <p:cNvCxnSpPr>
            <a:cxnSpLocks/>
          </p:cNvCxnSpPr>
          <p:nvPr/>
        </p:nvCxnSpPr>
        <p:spPr>
          <a:xfrm flipV="1">
            <a:off x="6916269" y="2927885"/>
            <a:ext cx="0" cy="1002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189F76B-1F2D-C037-8686-A9B474068955}"/>
              </a:ext>
            </a:extLst>
          </p:cNvPr>
          <p:cNvSpPr/>
          <p:nvPr/>
        </p:nvSpPr>
        <p:spPr>
          <a:xfrm>
            <a:off x="6916268" y="3930114"/>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Estimated</a:t>
            </a:r>
          </a:p>
        </p:txBody>
      </p:sp>
      <p:cxnSp>
        <p:nvCxnSpPr>
          <p:cNvPr id="3" name="Straight Arrow Connector 2">
            <a:extLst>
              <a:ext uri="{FF2B5EF4-FFF2-40B4-BE49-F238E27FC236}">
                <a16:creationId xmlns:a16="http://schemas.microsoft.com/office/drawing/2014/main" id="{C1EFE503-1DCC-BF34-A531-7F7E5893EE52}"/>
              </a:ext>
            </a:extLst>
          </p:cNvPr>
          <p:cNvCxnSpPr>
            <a:cxnSpLocks/>
          </p:cNvCxnSpPr>
          <p:nvPr/>
        </p:nvCxnSpPr>
        <p:spPr>
          <a:xfrm flipH="1">
            <a:off x="6916268" y="1768413"/>
            <a:ext cx="504503" cy="314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3D19D0D-C5C4-5C85-36F3-1F9050DABEF7}"/>
              </a:ext>
            </a:extLst>
          </p:cNvPr>
          <p:cNvSpPr/>
          <p:nvPr/>
        </p:nvSpPr>
        <p:spPr>
          <a:xfrm>
            <a:off x="7418290" y="1554845"/>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Actual</a:t>
            </a:r>
          </a:p>
        </p:txBody>
      </p:sp>
      <p:sp>
        <p:nvSpPr>
          <p:cNvPr id="15" name="Left Brace 14">
            <a:extLst>
              <a:ext uri="{FF2B5EF4-FFF2-40B4-BE49-F238E27FC236}">
                <a16:creationId xmlns:a16="http://schemas.microsoft.com/office/drawing/2014/main" id="{FF905E47-A9E9-06DC-1FA3-ABD6FA4FE4EA}"/>
              </a:ext>
            </a:extLst>
          </p:cNvPr>
          <p:cNvSpPr/>
          <p:nvPr/>
        </p:nvSpPr>
        <p:spPr>
          <a:xfrm>
            <a:off x="5999166" y="2082430"/>
            <a:ext cx="758822" cy="68934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0A19379-C052-DA8A-567D-FA4CCC22A46C}"/>
              </a:ext>
            </a:extLst>
          </p:cNvPr>
          <p:cNvSpPr/>
          <p:nvPr/>
        </p:nvSpPr>
        <p:spPr>
          <a:xfrm>
            <a:off x="4375652" y="2163309"/>
            <a:ext cx="1556211" cy="527585"/>
          </a:xfrm>
          <a:prstGeom prst="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400" dirty="0"/>
              <a:t>Residual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DB707F-E141-E143-633A-B27CCCC18BE1}"/>
                  </a:ext>
                </a:extLst>
              </p:cNvPr>
              <p:cNvSpPr txBox="1"/>
              <p:nvPr/>
            </p:nvSpPr>
            <p:spPr>
              <a:xfrm>
                <a:off x="2644496" y="5745483"/>
                <a:ext cx="6702980" cy="9573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nary>
                        <m:naryPr>
                          <m:chr m:val="∑"/>
                          <m:limLoc m:val="subSup"/>
                          <m:ctrlPr>
                            <a:rPr lang="en-US" sz="2800" b="0" i="1" smtClean="0">
                              <a:latin typeface="Cambria Math" panose="02040503050406030204" pitchFamily="18" charset="0"/>
                            </a:rPr>
                          </m:ctrlPr>
                        </m:naryPr>
                        <m:sub>
                          <m:r>
                            <m:rPr>
                              <m:brk m:alnAt="25"/>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𝐸𝑠𝑡𝑖𝑚𝑎𝑡𝑒𝑑</m:t>
                                  </m:r>
                                  <m:r>
                                    <a:rPr lang="en-US" sz="2800" b="0" i="1" smtClean="0">
                                      <a:latin typeface="Cambria Math" panose="02040503050406030204" pitchFamily="18" charset="0"/>
                                    </a:rPr>
                                    <m:t>−</m:t>
                                  </m:r>
                                  <m:r>
                                    <a:rPr lang="en-US" sz="2800" b="0" i="1" smtClean="0">
                                      <a:latin typeface="Cambria Math" panose="02040503050406030204" pitchFamily="18" charset="0"/>
                                    </a:rPr>
                                    <m:t>𝐴𝑐𝑡𝑢𝑎𝑙</m:t>
                                  </m:r>
                                </m:e>
                              </m:d>
                            </m:e>
                            <m:sup>
                              <m:r>
                                <a:rPr lang="en-US" sz="2800" b="0" i="1" smtClean="0">
                                  <a:latin typeface="Cambria Math" panose="02040503050406030204" pitchFamily="18" charset="0"/>
                                </a:rPr>
                                <m:t>2</m:t>
                              </m:r>
                            </m:sup>
                          </m:sSup>
                        </m:e>
                      </m:nary>
                    </m:oMath>
                  </m:oMathPara>
                </a14:m>
                <a:endParaRPr lang="en-US" sz="2800" dirty="0"/>
              </a:p>
            </p:txBody>
          </p:sp>
        </mc:Choice>
        <mc:Fallback xmlns="">
          <p:sp>
            <p:nvSpPr>
              <p:cNvPr id="6" name="TextBox 5">
                <a:extLst>
                  <a:ext uri="{FF2B5EF4-FFF2-40B4-BE49-F238E27FC236}">
                    <a16:creationId xmlns:a16="http://schemas.microsoft.com/office/drawing/2014/main" id="{1BDB707F-E141-E143-633A-B27CCCC18BE1}"/>
                  </a:ext>
                </a:extLst>
              </p:cNvPr>
              <p:cNvSpPr txBox="1">
                <a:spLocks noRot="1" noChangeAspect="1" noMove="1" noResize="1" noEditPoints="1" noAdjustHandles="1" noChangeArrowheads="1" noChangeShapeType="1" noTextEdit="1"/>
              </p:cNvSpPr>
              <p:nvPr/>
            </p:nvSpPr>
            <p:spPr>
              <a:xfrm>
                <a:off x="2644496" y="5745483"/>
                <a:ext cx="6702980" cy="95737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9271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061883-322A-A534-7F62-F281954003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6012" y="1211350"/>
            <a:ext cx="8759949" cy="4435301"/>
          </a:xfrm>
        </p:spPr>
      </p:pic>
      <p:cxnSp>
        <p:nvCxnSpPr>
          <p:cNvPr id="7" name="Straight Arrow Connector 6">
            <a:extLst>
              <a:ext uri="{FF2B5EF4-FFF2-40B4-BE49-F238E27FC236}">
                <a16:creationId xmlns:a16="http://schemas.microsoft.com/office/drawing/2014/main" id="{841358DF-1955-D1F1-328C-565C1453D345}"/>
              </a:ext>
            </a:extLst>
          </p:cNvPr>
          <p:cNvCxnSpPr>
            <a:cxnSpLocks/>
          </p:cNvCxnSpPr>
          <p:nvPr/>
        </p:nvCxnSpPr>
        <p:spPr>
          <a:xfrm flipV="1">
            <a:off x="6916269" y="2927885"/>
            <a:ext cx="0" cy="1002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189F76B-1F2D-C037-8686-A9B474068955}"/>
              </a:ext>
            </a:extLst>
          </p:cNvPr>
          <p:cNvSpPr/>
          <p:nvPr/>
        </p:nvSpPr>
        <p:spPr>
          <a:xfrm>
            <a:off x="6916268" y="3930114"/>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Estimated</a:t>
            </a:r>
          </a:p>
        </p:txBody>
      </p:sp>
      <p:cxnSp>
        <p:nvCxnSpPr>
          <p:cNvPr id="3" name="Straight Arrow Connector 2">
            <a:extLst>
              <a:ext uri="{FF2B5EF4-FFF2-40B4-BE49-F238E27FC236}">
                <a16:creationId xmlns:a16="http://schemas.microsoft.com/office/drawing/2014/main" id="{C1EFE503-1DCC-BF34-A531-7F7E5893EE52}"/>
              </a:ext>
            </a:extLst>
          </p:cNvPr>
          <p:cNvCxnSpPr>
            <a:cxnSpLocks/>
          </p:cNvCxnSpPr>
          <p:nvPr/>
        </p:nvCxnSpPr>
        <p:spPr>
          <a:xfrm flipH="1">
            <a:off x="6916268" y="1768413"/>
            <a:ext cx="504503" cy="314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3D19D0D-C5C4-5C85-36F3-1F9050DABEF7}"/>
              </a:ext>
            </a:extLst>
          </p:cNvPr>
          <p:cNvSpPr/>
          <p:nvPr/>
        </p:nvSpPr>
        <p:spPr>
          <a:xfrm>
            <a:off x="7418290" y="1554845"/>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Actual</a:t>
            </a:r>
          </a:p>
        </p:txBody>
      </p:sp>
      <p:sp>
        <p:nvSpPr>
          <p:cNvPr id="15" name="Left Brace 14">
            <a:extLst>
              <a:ext uri="{FF2B5EF4-FFF2-40B4-BE49-F238E27FC236}">
                <a16:creationId xmlns:a16="http://schemas.microsoft.com/office/drawing/2014/main" id="{FF905E47-A9E9-06DC-1FA3-ABD6FA4FE4EA}"/>
              </a:ext>
            </a:extLst>
          </p:cNvPr>
          <p:cNvSpPr/>
          <p:nvPr/>
        </p:nvSpPr>
        <p:spPr>
          <a:xfrm>
            <a:off x="5999166" y="2082430"/>
            <a:ext cx="758822" cy="68934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0A19379-C052-DA8A-567D-FA4CCC22A46C}"/>
              </a:ext>
            </a:extLst>
          </p:cNvPr>
          <p:cNvSpPr/>
          <p:nvPr/>
        </p:nvSpPr>
        <p:spPr>
          <a:xfrm>
            <a:off x="4375652" y="2163309"/>
            <a:ext cx="1556211" cy="527585"/>
          </a:xfrm>
          <a:prstGeom prst="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400" dirty="0"/>
              <a:t>Residual</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589843-CA41-CFDE-0AB7-42CE19561C71}"/>
                  </a:ext>
                </a:extLst>
              </p:cNvPr>
              <p:cNvSpPr txBox="1"/>
              <p:nvPr/>
            </p:nvSpPr>
            <p:spPr>
              <a:xfrm>
                <a:off x="2644496" y="5974088"/>
                <a:ext cx="6702980" cy="573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𝑅𝑀𝑆𝐸</m:t>
                      </m:r>
                      <m:r>
                        <a:rPr lang="en-US" sz="2800" i="1">
                          <a:latin typeface="Cambria Math" panose="02040503050406030204" pitchFamily="18" charset="0"/>
                        </a:rPr>
                        <m:t>= </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𝑀𝑆𝐸</m:t>
                          </m:r>
                        </m:e>
                      </m:rad>
                    </m:oMath>
                  </m:oMathPara>
                </a14:m>
                <a:endParaRPr lang="en-US" sz="2800" dirty="0"/>
              </a:p>
            </p:txBody>
          </p:sp>
        </mc:Choice>
        <mc:Fallback xmlns="">
          <p:sp>
            <p:nvSpPr>
              <p:cNvPr id="2" name="TextBox 1">
                <a:extLst>
                  <a:ext uri="{FF2B5EF4-FFF2-40B4-BE49-F238E27FC236}">
                    <a16:creationId xmlns:a16="http://schemas.microsoft.com/office/drawing/2014/main" id="{89589843-CA41-CFDE-0AB7-42CE19561C71}"/>
                  </a:ext>
                </a:extLst>
              </p:cNvPr>
              <p:cNvSpPr txBox="1">
                <a:spLocks noRot="1" noChangeAspect="1" noMove="1" noResize="1" noEditPoints="1" noAdjustHandles="1" noChangeArrowheads="1" noChangeShapeType="1" noTextEdit="1"/>
              </p:cNvSpPr>
              <p:nvPr/>
            </p:nvSpPr>
            <p:spPr>
              <a:xfrm>
                <a:off x="2644496" y="5974088"/>
                <a:ext cx="6702980" cy="57394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14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061883-322A-A534-7F62-F281954003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6012" y="1211350"/>
            <a:ext cx="8759949" cy="4435301"/>
          </a:xfrm>
        </p:spPr>
      </p:pic>
      <p:cxnSp>
        <p:nvCxnSpPr>
          <p:cNvPr id="7" name="Straight Arrow Connector 6">
            <a:extLst>
              <a:ext uri="{FF2B5EF4-FFF2-40B4-BE49-F238E27FC236}">
                <a16:creationId xmlns:a16="http://schemas.microsoft.com/office/drawing/2014/main" id="{841358DF-1955-D1F1-328C-565C1453D345}"/>
              </a:ext>
            </a:extLst>
          </p:cNvPr>
          <p:cNvCxnSpPr>
            <a:cxnSpLocks/>
          </p:cNvCxnSpPr>
          <p:nvPr/>
        </p:nvCxnSpPr>
        <p:spPr>
          <a:xfrm flipV="1">
            <a:off x="6916269" y="2927885"/>
            <a:ext cx="0" cy="1002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189F76B-1F2D-C037-8686-A9B474068955}"/>
              </a:ext>
            </a:extLst>
          </p:cNvPr>
          <p:cNvSpPr/>
          <p:nvPr/>
        </p:nvSpPr>
        <p:spPr>
          <a:xfrm>
            <a:off x="6916268" y="3930114"/>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Estimated</a:t>
            </a:r>
          </a:p>
        </p:txBody>
      </p:sp>
      <p:cxnSp>
        <p:nvCxnSpPr>
          <p:cNvPr id="3" name="Straight Arrow Connector 2">
            <a:extLst>
              <a:ext uri="{FF2B5EF4-FFF2-40B4-BE49-F238E27FC236}">
                <a16:creationId xmlns:a16="http://schemas.microsoft.com/office/drawing/2014/main" id="{C1EFE503-1DCC-BF34-A531-7F7E5893EE52}"/>
              </a:ext>
            </a:extLst>
          </p:cNvPr>
          <p:cNvCxnSpPr>
            <a:cxnSpLocks/>
          </p:cNvCxnSpPr>
          <p:nvPr/>
        </p:nvCxnSpPr>
        <p:spPr>
          <a:xfrm flipH="1">
            <a:off x="6916268" y="1768413"/>
            <a:ext cx="504503" cy="314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3D19D0D-C5C4-5C85-36F3-1F9050DABEF7}"/>
              </a:ext>
            </a:extLst>
          </p:cNvPr>
          <p:cNvSpPr/>
          <p:nvPr/>
        </p:nvSpPr>
        <p:spPr>
          <a:xfrm>
            <a:off x="7418290" y="1554845"/>
            <a:ext cx="1556211" cy="527585"/>
          </a:xfrm>
          <a:prstGeom prst="rect">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2400" dirty="0"/>
              <a:t>Actual</a:t>
            </a:r>
          </a:p>
        </p:txBody>
      </p:sp>
      <p:sp>
        <p:nvSpPr>
          <p:cNvPr id="15" name="Left Brace 14">
            <a:extLst>
              <a:ext uri="{FF2B5EF4-FFF2-40B4-BE49-F238E27FC236}">
                <a16:creationId xmlns:a16="http://schemas.microsoft.com/office/drawing/2014/main" id="{FF905E47-A9E9-06DC-1FA3-ABD6FA4FE4EA}"/>
              </a:ext>
            </a:extLst>
          </p:cNvPr>
          <p:cNvSpPr/>
          <p:nvPr/>
        </p:nvSpPr>
        <p:spPr>
          <a:xfrm>
            <a:off x="5999166" y="2082430"/>
            <a:ext cx="758822" cy="68934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0A19379-C052-DA8A-567D-FA4CCC22A46C}"/>
              </a:ext>
            </a:extLst>
          </p:cNvPr>
          <p:cNvSpPr/>
          <p:nvPr/>
        </p:nvSpPr>
        <p:spPr>
          <a:xfrm>
            <a:off x="4375652" y="2163309"/>
            <a:ext cx="1556211" cy="527585"/>
          </a:xfrm>
          <a:prstGeom prst="rect">
            <a:avLst/>
          </a:prstGeom>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a:r>
              <a:rPr lang="en-US" sz="2400" dirty="0"/>
              <a:t>Residual</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6FE410-E15B-3575-871A-30B466759199}"/>
                  </a:ext>
                </a:extLst>
              </p:cNvPr>
              <p:cNvSpPr txBox="1"/>
              <p:nvPr/>
            </p:nvSpPr>
            <p:spPr>
              <a:xfrm>
                <a:off x="2644496" y="6045522"/>
                <a:ext cx="670298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2</m:t>
                          </m:r>
                        </m:sup>
                      </m:sSup>
                      <m:r>
                        <m:rPr>
                          <m:nor/>
                        </m:rPr>
                        <a:rPr lang="en-US" sz="2800" dirty="0"/>
                        <m:t>− </m:t>
                      </m:r>
                      <m:r>
                        <m:rPr>
                          <m:nor/>
                        </m:rPr>
                        <a:rPr lang="en-US" sz="2800" dirty="0"/>
                        <m:t>Coefficient</m:t>
                      </m:r>
                      <m:r>
                        <m:rPr>
                          <m:nor/>
                        </m:rPr>
                        <a:rPr lang="en-US" sz="2800" dirty="0"/>
                        <m:t> </m:t>
                      </m:r>
                      <m:r>
                        <m:rPr>
                          <m:nor/>
                        </m:rPr>
                        <a:rPr lang="en-US" sz="2800" dirty="0"/>
                        <m:t>of</m:t>
                      </m:r>
                      <m:r>
                        <m:rPr>
                          <m:nor/>
                        </m:rPr>
                        <a:rPr lang="en-US" sz="2800" dirty="0"/>
                        <m:t> </m:t>
                      </m:r>
                      <m:r>
                        <m:rPr>
                          <m:nor/>
                        </m:rPr>
                        <a:rPr lang="en-US" sz="2800" dirty="0"/>
                        <m:t>Determination</m:t>
                      </m:r>
                      <m:r>
                        <m:rPr>
                          <m:nor/>
                        </m:rPr>
                        <a:rPr lang="en-US" sz="2800" dirty="0"/>
                        <m:t> </m:t>
                      </m:r>
                    </m:oMath>
                  </m:oMathPara>
                </a14:m>
                <a:endParaRPr lang="en-US" sz="2800" dirty="0"/>
              </a:p>
            </p:txBody>
          </p:sp>
        </mc:Choice>
        <mc:Fallback xmlns="">
          <p:sp>
            <p:nvSpPr>
              <p:cNvPr id="2" name="TextBox 1">
                <a:extLst>
                  <a:ext uri="{FF2B5EF4-FFF2-40B4-BE49-F238E27FC236}">
                    <a16:creationId xmlns:a16="http://schemas.microsoft.com/office/drawing/2014/main" id="{C26FE410-E15B-3575-871A-30B466759199}"/>
                  </a:ext>
                </a:extLst>
              </p:cNvPr>
              <p:cNvSpPr txBox="1">
                <a:spLocks noRot="1" noChangeAspect="1" noMove="1" noResize="1" noEditPoints="1" noAdjustHandles="1" noChangeArrowheads="1" noChangeShapeType="1" noTextEdit="1"/>
              </p:cNvSpPr>
              <p:nvPr/>
            </p:nvSpPr>
            <p:spPr>
              <a:xfrm>
                <a:off x="2644496" y="6045522"/>
                <a:ext cx="6702980"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15239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539</TotalTime>
  <Words>1478</Words>
  <Application>Microsoft Office PowerPoint</Application>
  <PresentationFormat>Widescreen</PresentationFormat>
  <Paragraphs>186</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urw-din</vt:lpstr>
      <vt:lpstr>Office Theme</vt:lpstr>
      <vt:lpstr>Analysis</vt:lpstr>
      <vt:lpstr>The Data Science Workflow</vt:lpstr>
      <vt:lpstr>Common Data Science Problems</vt:lpstr>
      <vt:lpstr>Analyze</vt:lpstr>
      <vt:lpstr>Estimation</vt:lpstr>
      <vt:lpstr>PowerPoint Presentation</vt:lpstr>
      <vt:lpstr>PowerPoint Presentation</vt:lpstr>
      <vt:lpstr>PowerPoint Presentation</vt:lpstr>
      <vt:lpstr>PowerPoint Presentation</vt:lpstr>
      <vt:lpstr>Classification</vt:lpstr>
      <vt:lpstr>PowerPoint Presentation</vt:lpstr>
      <vt:lpstr>Decision Tree</vt:lpstr>
      <vt:lpstr>Decision Tree</vt:lpstr>
      <vt:lpstr>Example 2</vt:lpstr>
      <vt:lpstr>Tree_1</vt:lpstr>
      <vt:lpstr>Bias vs Variance</vt:lpstr>
      <vt:lpstr>High Bias</vt:lpstr>
      <vt:lpstr>Spot the Difference</vt:lpstr>
      <vt:lpstr>Bias Vs Variance</vt:lpstr>
      <vt:lpstr>High Variance</vt:lpstr>
      <vt:lpstr>PowerPoint Presentation</vt:lpstr>
      <vt:lpstr>Ensemble Learning</vt:lpstr>
      <vt:lpstr>Metrics</vt:lpstr>
      <vt:lpstr>Scikit-Learn Methodology</vt:lpstr>
    </vt:vector>
  </TitlesOfParts>
  <Company>AFIT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HIREN J Lt Col USAF AETC AFIT/LSS</dc:creator>
  <cp:lastModifiedBy>Hiren Patel</cp:lastModifiedBy>
  <cp:revision>25</cp:revision>
  <dcterms:created xsi:type="dcterms:W3CDTF">2022-11-02T14:37:43Z</dcterms:created>
  <dcterms:modified xsi:type="dcterms:W3CDTF">2023-01-18T16:10:19Z</dcterms:modified>
</cp:coreProperties>
</file>